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8"/>
  </p:notesMasterIdLst>
  <p:sldIdLst>
    <p:sldId id="256" r:id="rId2"/>
    <p:sldId id="262" r:id="rId3"/>
    <p:sldId id="310" r:id="rId4"/>
    <p:sldId id="312" r:id="rId5"/>
    <p:sldId id="311" r:id="rId6"/>
    <p:sldId id="304" r:id="rId7"/>
  </p:sldIdLst>
  <p:sldSz cx="9144000" cy="5143500" type="screen16x9"/>
  <p:notesSz cx="6858000" cy="9144000"/>
  <p:embeddedFontLst>
    <p:embeddedFont>
      <p:font typeface="Assistant" pitchFamily="2" charset="-79"/>
      <p:regular r:id="rId9"/>
      <p:bold r:id="rId10"/>
    </p:embeddedFont>
    <p:embeddedFont>
      <p:font typeface="Permanent Marker" panose="020B0604020202020204" charset="0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87EAD0-DFC2-4498-9B75-0159464CF79D}">
  <a:tblStyle styleId="{6087EAD0-DFC2-4498-9B75-0159464CF7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930" y="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a6b94ddb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3a6b94ddb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8e9a30291_0_3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8e9a30291_0_3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101385BF-DE38-D2CF-5017-7658BB536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a6b94ddbd_0_1:notes">
            <a:extLst>
              <a:ext uri="{FF2B5EF4-FFF2-40B4-BE49-F238E27FC236}">
                <a16:creationId xmlns:a16="http://schemas.microsoft.com/office/drawing/2014/main" id="{07FA1573-BA80-F83F-941F-141994E97A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3a6b94ddbd_0_1:notes">
            <a:extLst>
              <a:ext uri="{FF2B5EF4-FFF2-40B4-BE49-F238E27FC236}">
                <a16:creationId xmlns:a16="http://schemas.microsoft.com/office/drawing/2014/main" id="{3F60CCF9-3E43-BAB4-1820-84E7EF6015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775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449C1034-DE75-07D5-C484-84DF35F3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a6b94ddbd_0_1:notes">
            <a:extLst>
              <a:ext uri="{FF2B5EF4-FFF2-40B4-BE49-F238E27FC236}">
                <a16:creationId xmlns:a16="http://schemas.microsoft.com/office/drawing/2014/main" id="{8A8500EA-61FB-98FE-AD56-C08F24A5A6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3a6b94ddbd_0_1:notes">
            <a:extLst>
              <a:ext uri="{FF2B5EF4-FFF2-40B4-BE49-F238E27FC236}">
                <a16:creationId xmlns:a16="http://schemas.microsoft.com/office/drawing/2014/main" id="{2A71F634-B145-1305-EB0E-26ADDC4100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10" name="Google Shape;10;p2"/>
            <p:cNvSpPr/>
            <p:nvPr/>
          </p:nvSpPr>
          <p:spPr>
            <a:xfrm>
              <a:off x="3750750" y="2728525"/>
              <a:ext cx="265975" cy="259575"/>
            </a:xfrm>
            <a:custGeom>
              <a:avLst/>
              <a:gdLst/>
              <a:ahLst/>
              <a:cxnLst/>
              <a:rect l="l" t="t" r="r" b="b"/>
              <a:pathLst>
                <a:path w="10639" h="10383" extrusionOk="0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784750" y="2350500"/>
              <a:ext cx="319975" cy="635350"/>
            </a:xfrm>
            <a:custGeom>
              <a:avLst/>
              <a:gdLst/>
              <a:ahLst/>
              <a:cxnLst/>
              <a:rect l="l" t="t" r="r" b="b"/>
              <a:pathLst>
                <a:path w="12799" h="25414" extrusionOk="0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907725" y="2390850"/>
              <a:ext cx="350350" cy="606625"/>
            </a:xfrm>
            <a:custGeom>
              <a:avLst/>
              <a:gdLst/>
              <a:ahLst/>
              <a:cxnLst/>
              <a:rect l="l" t="t" r="r" b="b"/>
              <a:pathLst>
                <a:path w="14014" h="24265" extrusionOk="0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73350" y="2485675"/>
              <a:ext cx="151450" cy="514650"/>
            </a:xfrm>
            <a:custGeom>
              <a:avLst/>
              <a:gdLst/>
              <a:ahLst/>
              <a:cxnLst/>
              <a:rect l="l" t="t" r="r" b="b"/>
              <a:pathLst>
                <a:path w="6058" h="20586" extrusionOk="0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280075" y="2782375"/>
              <a:ext cx="109325" cy="215825"/>
            </a:xfrm>
            <a:custGeom>
              <a:avLst/>
              <a:gdLst/>
              <a:ahLst/>
              <a:cxnLst/>
              <a:rect l="l" t="t" r="r" b="b"/>
              <a:pathLst>
                <a:path w="4373" h="8633" extrusionOk="0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287775" y="2432125"/>
              <a:ext cx="90075" cy="174600"/>
            </a:xfrm>
            <a:custGeom>
              <a:avLst/>
              <a:gdLst/>
              <a:ahLst/>
              <a:cxnLst/>
              <a:rect l="l" t="t" r="r" b="b"/>
              <a:pathLst>
                <a:path w="3603" h="6984" extrusionOk="0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917750" y="514500"/>
            <a:ext cx="5308500" cy="411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215798" y="745500"/>
            <a:ext cx="4712400" cy="3652500"/>
          </a:xfrm>
          <a:prstGeom prst="ellipse">
            <a:avLst/>
          </a:prstGeom>
          <a:solidFill>
            <a:srgbClr val="FFFFFF">
              <a:alpha val="16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917750" y="1308850"/>
            <a:ext cx="5308500" cy="1997400"/>
          </a:xfrm>
          <a:prstGeom prst="rect">
            <a:avLst/>
          </a:prstGeom>
          <a:effectLst>
            <a:outerShdw dist="76200" dir="8940000" algn="bl" rotWithShape="0">
              <a:schemeClr val="accent6">
                <a:alpha val="8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710638" y="3117729"/>
            <a:ext cx="37227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22" name="Google Shape;22;p3"/>
            <p:cNvSpPr/>
            <p:nvPr/>
          </p:nvSpPr>
          <p:spPr>
            <a:xfrm>
              <a:off x="3750750" y="2728525"/>
              <a:ext cx="265975" cy="259575"/>
            </a:xfrm>
            <a:custGeom>
              <a:avLst/>
              <a:gdLst/>
              <a:ahLst/>
              <a:cxnLst/>
              <a:rect l="l" t="t" r="r" b="b"/>
              <a:pathLst>
                <a:path w="10639" h="10383" extrusionOk="0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3784750" y="2350500"/>
              <a:ext cx="319975" cy="635350"/>
            </a:xfrm>
            <a:custGeom>
              <a:avLst/>
              <a:gdLst/>
              <a:ahLst/>
              <a:cxnLst/>
              <a:rect l="l" t="t" r="r" b="b"/>
              <a:pathLst>
                <a:path w="12799" h="25414" extrusionOk="0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907725" y="2390850"/>
              <a:ext cx="350350" cy="606625"/>
            </a:xfrm>
            <a:custGeom>
              <a:avLst/>
              <a:gdLst/>
              <a:ahLst/>
              <a:cxnLst/>
              <a:rect l="l" t="t" r="r" b="b"/>
              <a:pathLst>
                <a:path w="14014" h="24265" extrusionOk="0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173350" y="2485675"/>
              <a:ext cx="151450" cy="514650"/>
            </a:xfrm>
            <a:custGeom>
              <a:avLst/>
              <a:gdLst/>
              <a:ahLst/>
              <a:cxnLst/>
              <a:rect l="l" t="t" r="r" b="b"/>
              <a:pathLst>
                <a:path w="6058" h="20586" extrusionOk="0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4280075" y="2782375"/>
              <a:ext cx="109325" cy="215825"/>
            </a:xfrm>
            <a:custGeom>
              <a:avLst/>
              <a:gdLst/>
              <a:ahLst/>
              <a:cxnLst/>
              <a:rect l="l" t="t" r="r" b="b"/>
              <a:pathLst>
                <a:path w="4373" h="8633" extrusionOk="0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287775" y="2432125"/>
              <a:ext cx="90075" cy="174600"/>
            </a:xfrm>
            <a:custGeom>
              <a:avLst/>
              <a:gdLst/>
              <a:ahLst/>
              <a:cxnLst/>
              <a:rect l="l" t="t" r="r" b="b"/>
              <a:pathLst>
                <a:path w="3603" h="6984" extrusionOk="0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/>
          <p:nvPr/>
        </p:nvSpPr>
        <p:spPr>
          <a:xfrm>
            <a:off x="1487700" y="181050"/>
            <a:ext cx="6168600" cy="4781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834047" y="449483"/>
            <a:ext cx="5475900" cy="4244400"/>
          </a:xfrm>
          <a:prstGeom prst="ellipse">
            <a:avLst/>
          </a:prstGeom>
          <a:solidFill>
            <a:srgbClr val="FFFFFF">
              <a:alpha val="16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720000" y="24870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3527850" y="1183594"/>
            <a:ext cx="2088300" cy="13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2205600" y="3439575"/>
            <a:ext cx="4732800" cy="3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7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72" name="Google Shape;72;p7"/>
            <p:cNvSpPr/>
            <p:nvPr/>
          </p:nvSpPr>
          <p:spPr>
            <a:xfrm>
              <a:off x="3750750" y="2728525"/>
              <a:ext cx="265975" cy="259575"/>
            </a:xfrm>
            <a:custGeom>
              <a:avLst/>
              <a:gdLst/>
              <a:ahLst/>
              <a:cxnLst/>
              <a:rect l="l" t="t" r="r" b="b"/>
              <a:pathLst>
                <a:path w="10639" h="10383" extrusionOk="0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3784750" y="2350500"/>
              <a:ext cx="319975" cy="635350"/>
            </a:xfrm>
            <a:custGeom>
              <a:avLst/>
              <a:gdLst/>
              <a:ahLst/>
              <a:cxnLst/>
              <a:rect l="l" t="t" r="r" b="b"/>
              <a:pathLst>
                <a:path w="12799" h="25414" extrusionOk="0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907725" y="2390850"/>
              <a:ext cx="350350" cy="606625"/>
            </a:xfrm>
            <a:custGeom>
              <a:avLst/>
              <a:gdLst/>
              <a:ahLst/>
              <a:cxnLst/>
              <a:rect l="l" t="t" r="r" b="b"/>
              <a:pathLst>
                <a:path w="14014" h="24265" extrusionOk="0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4173350" y="2485675"/>
              <a:ext cx="151450" cy="514650"/>
            </a:xfrm>
            <a:custGeom>
              <a:avLst/>
              <a:gdLst/>
              <a:ahLst/>
              <a:cxnLst/>
              <a:rect l="l" t="t" r="r" b="b"/>
              <a:pathLst>
                <a:path w="6058" h="20586" extrusionOk="0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4280075" y="2782375"/>
              <a:ext cx="109325" cy="215825"/>
            </a:xfrm>
            <a:custGeom>
              <a:avLst/>
              <a:gdLst/>
              <a:ahLst/>
              <a:cxnLst/>
              <a:rect l="l" t="t" r="r" b="b"/>
              <a:pathLst>
                <a:path w="4373" h="8633" extrusionOk="0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4287775" y="2432125"/>
              <a:ext cx="90075" cy="174600"/>
            </a:xfrm>
            <a:custGeom>
              <a:avLst/>
              <a:gdLst/>
              <a:ahLst/>
              <a:cxnLst/>
              <a:rect l="l" t="t" r="r" b="b"/>
              <a:pathLst>
                <a:path w="3603" h="6984" extrusionOk="0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7"/>
          <p:cNvSpPr txBox="1">
            <a:spLocks noGrp="1"/>
          </p:cNvSpPr>
          <p:nvPr>
            <p:ph type="title"/>
          </p:nvPr>
        </p:nvSpPr>
        <p:spPr>
          <a:xfrm>
            <a:off x="4883575" y="791650"/>
            <a:ext cx="3547200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4883575" y="2254550"/>
            <a:ext cx="3547200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80" name="Google Shape;8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300002">
            <a:off x="-323805" y="3948690"/>
            <a:ext cx="1340863" cy="10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7"/>
          <p:cNvPicPr preferRelativeResize="0"/>
          <p:nvPr/>
        </p:nvPicPr>
        <p:blipFill rotWithShape="1">
          <a:blip r:embed="rId3">
            <a:alphaModFix/>
          </a:blip>
          <a:srcRect r="65313" b="29908"/>
          <a:stretch/>
        </p:blipFill>
        <p:spPr>
          <a:xfrm>
            <a:off x="8099944" y="2410625"/>
            <a:ext cx="1186225" cy="282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309929">
            <a:off x="8669688" y="-130577"/>
            <a:ext cx="398479" cy="740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159457">
            <a:off x="8685197" y="-320850"/>
            <a:ext cx="611531" cy="2046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30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418" name="Google Shape;418;p30"/>
            <p:cNvSpPr/>
            <p:nvPr/>
          </p:nvSpPr>
          <p:spPr>
            <a:xfrm>
              <a:off x="3750750" y="2728525"/>
              <a:ext cx="265975" cy="259575"/>
            </a:xfrm>
            <a:custGeom>
              <a:avLst/>
              <a:gdLst/>
              <a:ahLst/>
              <a:cxnLst/>
              <a:rect l="l" t="t" r="r" b="b"/>
              <a:pathLst>
                <a:path w="10639" h="10383" extrusionOk="0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3784750" y="2350500"/>
              <a:ext cx="319975" cy="635350"/>
            </a:xfrm>
            <a:custGeom>
              <a:avLst/>
              <a:gdLst/>
              <a:ahLst/>
              <a:cxnLst/>
              <a:rect l="l" t="t" r="r" b="b"/>
              <a:pathLst>
                <a:path w="12799" h="25414" extrusionOk="0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3907725" y="2390850"/>
              <a:ext cx="350350" cy="606625"/>
            </a:xfrm>
            <a:custGeom>
              <a:avLst/>
              <a:gdLst/>
              <a:ahLst/>
              <a:cxnLst/>
              <a:rect l="l" t="t" r="r" b="b"/>
              <a:pathLst>
                <a:path w="14014" h="24265" extrusionOk="0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4173350" y="2485675"/>
              <a:ext cx="151450" cy="514650"/>
            </a:xfrm>
            <a:custGeom>
              <a:avLst/>
              <a:gdLst/>
              <a:ahLst/>
              <a:cxnLst/>
              <a:rect l="l" t="t" r="r" b="b"/>
              <a:pathLst>
                <a:path w="6058" h="20586" extrusionOk="0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4280075" y="2782375"/>
              <a:ext cx="109325" cy="215825"/>
            </a:xfrm>
            <a:custGeom>
              <a:avLst/>
              <a:gdLst/>
              <a:ahLst/>
              <a:cxnLst/>
              <a:rect l="l" t="t" r="r" b="b"/>
              <a:pathLst>
                <a:path w="4373" h="8633" extrusionOk="0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4287775" y="2432125"/>
              <a:ext cx="90075" cy="174600"/>
            </a:xfrm>
            <a:custGeom>
              <a:avLst/>
              <a:gdLst/>
              <a:ahLst/>
              <a:cxnLst/>
              <a:rect l="l" t="t" r="r" b="b"/>
              <a:pathLst>
                <a:path w="3603" h="6984" extrusionOk="0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30"/>
          <p:cNvSpPr/>
          <p:nvPr/>
        </p:nvSpPr>
        <p:spPr>
          <a:xfrm>
            <a:off x="1917750" y="514500"/>
            <a:ext cx="5308500" cy="411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0"/>
          <p:cNvSpPr/>
          <p:nvPr/>
        </p:nvSpPr>
        <p:spPr>
          <a:xfrm>
            <a:off x="2215798" y="745500"/>
            <a:ext cx="4712400" cy="3652500"/>
          </a:xfrm>
          <a:prstGeom prst="ellipse">
            <a:avLst/>
          </a:prstGeom>
          <a:solidFill>
            <a:srgbClr val="FFFFFF">
              <a:alpha val="16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31"/>
          <p:cNvGrpSpPr/>
          <p:nvPr/>
        </p:nvGrpSpPr>
        <p:grpSpPr>
          <a:xfrm rot="-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428" name="Google Shape;428;p31"/>
            <p:cNvSpPr/>
            <p:nvPr/>
          </p:nvSpPr>
          <p:spPr>
            <a:xfrm>
              <a:off x="3750750" y="2728525"/>
              <a:ext cx="265975" cy="259575"/>
            </a:xfrm>
            <a:custGeom>
              <a:avLst/>
              <a:gdLst/>
              <a:ahLst/>
              <a:cxnLst/>
              <a:rect l="l" t="t" r="r" b="b"/>
              <a:pathLst>
                <a:path w="10639" h="10383" extrusionOk="0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3784750" y="2350500"/>
              <a:ext cx="319975" cy="635350"/>
            </a:xfrm>
            <a:custGeom>
              <a:avLst/>
              <a:gdLst/>
              <a:ahLst/>
              <a:cxnLst/>
              <a:rect l="l" t="t" r="r" b="b"/>
              <a:pathLst>
                <a:path w="12799" h="25414" extrusionOk="0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3907725" y="2390850"/>
              <a:ext cx="350350" cy="606625"/>
            </a:xfrm>
            <a:custGeom>
              <a:avLst/>
              <a:gdLst/>
              <a:ahLst/>
              <a:cxnLst/>
              <a:rect l="l" t="t" r="r" b="b"/>
              <a:pathLst>
                <a:path w="14014" h="24265" extrusionOk="0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4173350" y="2485675"/>
              <a:ext cx="151450" cy="514650"/>
            </a:xfrm>
            <a:custGeom>
              <a:avLst/>
              <a:gdLst/>
              <a:ahLst/>
              <a:cxnLst/>
              <a:rect l="l" t="t" r="r" b="b"/>
              <a:pathLst>
                <a:path w="6058" h="20586" extrusionOk="0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280075" y="2782375"/>
              <a:ext cx="109325" cy="215825"/>
            </a:xfrm>
            <a:custGeom>
              <a:avLst/>
              <a:gdLst/>
              <a:ahLst/>
              <a:cxnLst/>
              <a:rect l="l" t="t" r="r" b="b"/>
              <a:pathLst>
                <a:path w="4373" h="8633" extrusionOk="0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287775" y="2432125"/>
              <a:ext cx="90075" cy="174600"/>
            </a:xfrm>
            <a:custGeom>
              <a:avLst/>
              <a:gdLst/>
              <a:ahLst/>
              <a:cxnLst/>
              <a:rect l="l" t="t" r="r" b="b"/>
              <a:pathLst>
                <a:path w="3603" h="6984" extrusionOk="0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38100" dir="912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ermanent Marker"/>
              <a:buNone/>
              <a:defRPr sz="3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76" r:id="rId5"/>
    <p:sldLayoutId id="214748367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12" Type="http://schemas.openxmlformats.org/officeDocument/2006/relationships/image" Target="../media/image33.png"/><Relationship Id="rId17" Type="http://schemas.openxmlformats.org/officeDocument/2006/relationships/image" Target="../media/image36.png"/><Relationship Id="rId2" Type="http://schemas.openxmlformats.org/officeDocument/2006/relationships/image" Target="../media/image29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.png"/><Relationship Id="rId5" Type="http://schemas.openxmlformats.org/officeDocument/2006/relationships/image" Target="../media/image31.png"/><Relationship Id="rId1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16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B786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5"/>
          <p:cNvPicPr preferRelativeResize="0"/>
          <p:nvPr/>
        </p:nvPicPr>
        <p:blipFill rotWithShape="1">
          <a:blip r:embed="rId3">
            <a:alphaModFix/>
          </a:blip>
          <a:srcRect r="35408"/>
          <a:stretch/>
        </p:blipFill>
        <p:spPr>
          <a:xfrm>
            <a:off x="7011250" y="1047750"/>
            <a:ext cx="2208949" cy="40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5075" y="8213"/>
            <a:ext cx="2881524" cy="183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5"/>
          <p:cNvPicPr preferRelativeResize="0"/>
          <p:nvPr/>
        </p:nvPicPr>
        <p:blipFill rotWithShape="1">
          <a:blip r:embed="rId5">
            <a:alphaModFix/>
          </a:blip>
          <a:srcRect l="20432" b="9543"/>
          <a:stretch/>
        </p:blipFill>
        <p:spPr>
          <a:xfrm>
            <a:off x="-66675" y="1282675"/>
            <a:ext cx="2845251" cy="3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200010">
            <a:off x="-359416" y="884335"/>
            <a:ext cx="1159107" cy="138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112126" y="3859500"/>
            <a:ext cx="833624" cy="13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5"/>
          <p:cNvSpPr txBox="1">
            <a:spLocks noGrp="1"/>
          </p:cNvSpPr>
          <p:nvPr>
            <p:ph type="ctrTitle"/>
          </p:nvPr>
        </p:nvSpPr>
        <p:spPr>
          <a:xfrm>
            <a:off x="2318415" y="1574624"/>
            <a:ext cx="2854967" cy="1062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dk1"/>
                </a:solidFill>
                <a:highlight>
                  <a:schemeClr val="accent1"/>
                </a:highlight>
              </a:rPr>
              <a:t>climate</a:t>
            </a:r>
            <a:endParaRPr sz="4800" dirty="0">
              <a:solidFill>
                <a:schemeClr val="dk1"/>
              </a:solidFill>
              <a:highlight>
                <a:schemeClr val="accent1"/>
              </a:highlight>
            </a:endParaRPr>
          </a:p>
        </p:txBody>
      </p:sp>
      <p:sp>
        <p:nvSpPr>
          <p:cNvPr id="451" name="Google Shape;451;p35"/>
          <p:cNvSpPr txBox="1">
            <a:spLocks noGrp="1"/>
          </p:cNvSpPr>
          <p:nvPr>
            <p:ph type="subTitle" idx="1"/>
          </p:nvPr>
        </p:nvSpPr>
        <p:spPr>
          <a:xfrm>
            <a:off x="2303576" y="1176388"/>
            <a:ext cx="1321099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“From</a:t>
            </a:r>
            <a:endParaRPr sz="2400" b="1" dirty="0"/>
          </a:p>
        </p:txBody>
      </p:sp>
      <p:grpSp>
        <p:nvGrpSpPr>
          <p:cNvPr id="452" name="Google Shape;452;p35"/>
          <p:cNvGrpSpPr/>
          <p:nvPr/>
        </p:nvGrpSpPr>
        <p:grpSpPr>
          <a:xfrm>
            <a:off x="4211625" y="182150"/>
            <a:ext cx="709800" cy="709800"/>
            <a:chOff x="1037825" y="122625"/>
            <a:chExt cx="709800" cy="709800"/>
          </a:xfrm>
        </p:grpSpPr>
        <p:sp>
          <p:nvSpPr>
            <p:cNvPr id="453" name="Google Shape;453;p35"/>
            <p:cNvSpPr/>
            <p:nvPr/>
          </p:nvSpPr>
          <p:spPr>
            <a:xfrm>
              <a:off x="1037825" y="122625"/>
              <a:ext cx="709800" cy="709800"/>
            </a:xfrm>
            <a:prstGeom prst="ellipse">
              <a:avLst/>
            </a:prstGeom>
            <a:solidFill>
              <a:srgbClr val="FFFFFF">
                <a:alpha val="2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1168475" y="253275"/>
              <a:ext cx="448500" cy="448500"/>
            </a:xfrm>
            <a:prstGeom prst="ellipse">
              <a:avLst/>
            </a:prstGeom>
            <a:solidFill>
              <a:srgbClr val="FFFFFF">
                <a:alpha val="6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1281275" y="366075"/>
              <a:ext cx="222900" cy="222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5"/>
          <p:cNvSpPr/>
          <p:nvPr/>
        </p:nvSpPr>
        <p:spPr>
          <a:xfrm>
            <a:off x="5523826" y="859801"/>
            <a:ext cx="362203" cy="136351"/>
          </a:xfrm>
          <a:custGeom>
            <a:avLst/>
            <a:gdLst/>
            <a:ahLst/>
            <a:cxnLst/>
            <a:rect l="l" t="t" r="r" b="b"/>
            <a:pathLst>
              <a:path w="2876" h="1203" extrusionOk="0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rgbClr val="FFFFFF">
              <a:alpha val="49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5"/>
          <p:cNvSpPr/>
          <p:nvPr/>
        </p:nvSpPr>
        <p:spPr>
          <a:xfrm>
            <a:off x="5474337" y="421455"/>
            <a:ext cx="293325" cy="136345"/>
          </a:xfrm>
          <a:custGeom>
            <a:avLst/>
            <a:gdLst/>
            <a:ahLst/>
            <a:cxnLst/>
            <a:rect l="l" t="t" r="r" b="b"/>
            <a:pathLst>
              <a:path w="2644" h="1229" extrusionOk="0">
                <a:moveTo>
                  <a:pt x="888" y="0"/>
                </a:moveTo>
                <a:cubicBezTo>
                  <a:pt x="798" y="0"/>
                  <a:pt x="706" y="25"/>
                  <a:pt x="633" y="77"/>
                </a:cubicBezTo>
                <a:cubicBezTo>
                  <a:pt x="428" y="223"/>
                  <a:pt x="300" y="676"/>
                  <a:pt x="462" y="882"/>
                </a:cubicBezTo>
                <a:cubicBezTo>
                  <a:pt x="368" y="890"/>
                  <a:pt x="283" y="899"/>
                  <a:pt x="197" y="924"/>
                </a:cubicBezTo>
                <a:cubicBezTo>
                  <a:pt x="146" y="933"/>
                  <a:pt x="77" y="967"/>
                  <a:pt x="43" y="1010"/>
                </a:cubicBezTo>
                <a:cubicBezTo>
                  <a:pt x="0" y="1061"/>
                  <a:pt x="0" y="1138"/>
                  <a:pt x="60" y="1164"/>
                </a:cubicBezTo>
                <a:cubicBezTo>
                  <a:pt x="86" y="1172"/>
                  <a:pt x="112" y="1189"/>
                  <a:pt x="146" y="1189"/>
                </a:cubicBezTo>
                <a:cubicBezTo>
                  <a:pt x="467" y="1215"/>
                  <a:pt x="789" y="1228"/>
                  <a:pt x="1112" y="1228"/>
                </a:cubicBezTo>
                <a:cubicBezTo>
                  <a:pt x="1547" y="1228"/>
                  <a:pt x="1984" y="1204"/>
                  <a:pt x="2421" y="1155"/>
                </a:cubicBezTo>
                <a:cubicBezTo>
                  <a:pt x="2481" y="1147"/>
                  <a:pt x="2550" y="1130"/>
                  <a:pt x="2592" y="1087"/>
                </a:cubicBezTo>
                <a:cubicBezTo>
                  <a:pt x="2644" y="1035"/>
                  <a:pt x="2644" y="950"/>
                  <a:pt x="2601" y="890"/>
                </a:cubicBezTo>
                <a:cubicBezTo>
                  <a:pt x="2558" y="822"/>
                  <a:pt x="2498" y="779"/>
                  <a:pt x="2430" y="762"/>
                </a:cubicBezTo>
                <a:cubicBezTo>
                  <a:pt x="2347" y="724"/>
                  <a:pt x="2260" y="707"/>
                  <a:pt x="2173" y="707"/>
                </a:cubicBezTo>
                <a:cubicBezTo>
                  <a:pt x="2080" y="707"/>
                  <a:pt x="1988" y="727"/>
                  <a:pt x="1899" y="762"/>
                </a:cubicBezTo>
                <a:cubicBezTo>
                  <a:pt x="1849" y="515"/>
                  <a:pt x="1620" y="361"/>
                  <a:pt x="1385" y="361"/>
                </a:cubicBezTo>
                <a:cubicBezTo>
                  <a:pt x="1343" y="361"/>
                  <a:pt x="1300" y="366"/>
                  <a:pt x="1258" y="377"/>
                </a:cubicBezTo>
                <a:cubicBezTo>
                  <a:pt x="1300" y="133"/>
                  <a:pt x="1097" y="0"/>
                  <a:pt x="888" y="0"/>
                </a:cubicBezTo>
                <a:close/>
              </a:path>
            </a:pathLst>
          </a:custGeom>
          <a:solidFill>
            <a:srgbClr val="FFFFFF">
              <a:alpha val="49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5"/>
          <p:cNvSpPr/>
          <p:nvPr/>
        </p:nvSpPr>
        <p:spPr>
          <a:xfrm>
            <a:off x="3890057" y="3859490"/>
            <a:ext cx="477847" cy="203951"/>
          </a:xfrm>
          <a:custGeom>
            <a:avLst/>
            <a:gdLst/>
            <a:ahLst/>
            <a:cxnLst/>
            <a:rect l="l" t="t" r="r" b="b"/>
            <a:pathLst>
              <a:path w="2876" h="1203" extrusionOk="0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rgbClr val="FFFFFF">
              <a:alpha val="49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9" name="Google Shape;459;p35"/>
          <p:cNvPicPr preferRelativeResize="0"/>
          <p:nvPr/>
        </p:nvPicPr>
        <p:blipFill rotWithShape="1">
          <a:blip r:embed="rId8">
            <a:alphaModFix/>
          </a:blip>
          <a:srcRect t="21722"/>
          <a:stretch/>
        </p:blipFill>
        <p:spPr>
          <a:xfrm>
            <a:off x="-311600" y="-133350"/>
            <a:ext cx="1934274" cy="5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5"/>
          <p:cNvPicPr preferRelativeResize="0"/>
          <p:nvPr/>
        </p:nvPicPr>
        <p:blipFill rotWithShape="1">
          <a:blip r:embed="rId9">
            <a:alphaModFix/>
          </a:blip>
          <a:srcRect t="15711"/>
          <a:stretch/>
        </p:blipFill>
        <p:spPr>
          <a:xfrm>
            <a:off x="616625" y="-133350"/>
            <a:ext cx="2995177" cy="8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5"/>
          <p:cNvPicPr preferRelativeResize="0"/>
          <p:nvPr/>
        </p:nvPicPr>
        <p:blipFill rotWithShape="1">
          <a:blip r:embed="rId10">
            <a:alphaModFix/>
          </a:blip>
          <a:srcRect b="36191"/>
          <a:stretch/>
        </p:blipFill>
        <p:spPr>
          <a:xfrm rot="4500004">
            <a:off x="114866" y="1546037"/>
            <a:ext cx="477847" cy="11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5"/>
          <p:cNvPicPr preferRelativeResize="0"/>
          <p:nvPr/>
        </p:nvPicPr>
        <p:blipFill rotWithShape="1">
          <a:blip r:embed="rId11">
            <a:alphaModFix/>
          </a:blip>
          <a:srcRect b="51052"/>
          <a:stretch/>
        </p:blipFill>
        <p:spPr>
          <a:xfrm>
            <a:off x="-273300" y="4553880"/>
            <a:ext cx="5704476" cy="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47052" y="412797"/>
            <a:ext cx="584685" cy="4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877748" y="816893"/>
            <a:ext cx="477850" cy="43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55600" y="1133125"/>
            <a:ext cx="390021" cy="2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73825" y="557800"/>
            <a:ext cx="293325" cy="17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5"/>
          <p:cNvPicPr preferRelativeResize="0"/>
          <p:nvPr/>
        </p:nvPicPr>
        <p:blipFill rotWithShape="1">
          <a:blip r:embed="rId11">
            <a:alphaModFix/>
          </a:blip>
          <a:srcRect r="19445" b="51052"/>
          <a:stretch/>
        </p:blipFill>
        <p:spPr>
          <a:xfrm>
            <a:off x="4625075" y="4553875"/>
            <a:ext cx="4595126" cy="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-1709331">
            <a:off x="4458174" y="4559481"/>
            <a:ext cx="990631" cy="92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1334197">
            <a:off x="2460901" y="3953075"/>
            <a:ext cx="750254" cy="130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308259">
            <a:off x="1823597" y="3406474"/>
            <a:ext cx="1093406" cy="1896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-1901179" flipH="1">
            <a:off x="-1001742" y="2311372"/>
            <a:ext cx="3834006" cy="625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1800001" flipH="1">
            <a:off x="5768375" y="1714385"/>
            <a:ext cx="4458932" cy="4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D78D0E-624D-527B-0255-57BC6472B343}"/>
              </a:ext>
            </a:extLst>
          </p:cNvPr>
          <p:cNvSpPr txBox="1"/>
          <p:nvPr/>
        </p:nvSpPr>
        <p:spPr>
          <a:xfrm>
            <a:off x="4673945" y="1842033"/>
            <a:ext cx="1258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3F"/>
              </a:buClr>
              <a:buSzPts val="1400"/>
              <a:buFont typeface="Assistant"/>
              <a:buNone/>
              <a:tabLst/>
              <a:defRPr/>
            </a:pPr>
            <a:r>
              <a:rPr lang="en-IN" sz="2400" b="1" dirty="0">
                <a:solidFill>
                  <a:srgbClr val="42443F"/>
                </a:solidFill>
                <a:latin typeface="Assistant"/>
                <a:cs typeface="Assistant"/>
                <a:sym typeface="Assistant"/>
              </a:rPr>
              <a:t>crisis</a:t>
            </a: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rgbClr val="42443F"/>
              </a:solidFill>
              <a:effectLst/>
              <a:uLnTx/>
              <a:uFillTx/>
              <a:latin typeface="Assistant"/>
              <a:cs typeface="Assistant"/>
              <a:sym typeface="Assistan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113E4-F0E5-ED72-039A-FE24C17FF3EB}"/>
              </a:ext>
            </a:extLst>
          </p:cNvPr>
          <p:cNvSpPr txBox="1"/>
          <p:nvPr/>
        </p:nvSpPr>
        <p:spPr>
          <a:xfrm>
            <a:off x="1921183" y="2297994"/>
            <a:ext cx="58971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3F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42443F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TO</a:t>
            </a:r>
            <a:endParaRPr kumimoji="0" lang="en-IN" sz="4400" b="1" i="0" u="none" strike="noStrike" kern="0" cap="none" spc="0" normalizeH="0" baseline="0" noProof="0" dirty="0">
              <a:ln>
                <a:noFill/>
              </a:ln>
              <a:solidFill>
                <a:srgbClr val="42443F"/>
              </a:solidFill>
              <a:effectLst/>
              <a:uLnTx/>
              <a:uFillTx/>
              <a:latin typeface="Assistant"/>
              <a:cs typeface="Assistant"/>
              <a:sym typeface="Assistan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2B0BF6-A270-F314-AE6D-895858BBB429}"/>
              </a:ext>
            </a:extLst>
          </p:cNvPr>
          <p:cNvSpPr txBox="1"/>
          <p:nvPr/>
        </p:nvSpPr>
        <p:spPr>
          <a:xfrm>
            <a:off x="5791616" y="3114248"/>
            <a:ext cx="11929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3F"/>
              </a:buClr>
              <a:buSzPts val="1400"/>
              <a:buFont typeface="Assistant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42443F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Crisis”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BC1B5A-1BE8-3C66-FE44-4473BF71CBDD}"/>
              </a:ext>
            </a:extLst>
          </p:cNvPr>
          <p:cNvSpPr txBox="1"/>
          <p:nvPr/>
        </p:nvSpPr>
        <p:spPr>
          <a:xfrm>
            <a:off x="2745226" y="2981323"/>
            <a:ext cx="34196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42443F"/>
                </a:solidFill>
                <a:highlight>
                  <a:srgbClr val="8C6646"/>
                </a:highlight>
                <a:latin typeface="Permanent Marker"/>
                <a:sym typeface="Permanent Marker"/>
              </a:rPr>
              <a:t>extinction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026D63-5FA6-32AE-9D6F-8FA7FF3F169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90497" y="51156"/>
            <a:ext cx="3127519" cy="19996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798DC-DB96-019B-54A0-AAACCCC40E75}"/>
              </a:ext>
            </a:extLst>
          </p:cNvPr>
          <p:cNvSpPr txBox="1"/>
          <p:nvPr/>
        </p:nvSpPr>
        <p:spPr>
          <a:xfrm>
            <a:off x="1607756" y="4292234"/>
            <a:ext cx="5469038" cy="677108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42443F"/>
                </a:solidFill>
                <a:latin typeface="Permanent Marker"/>
                <a:sym typeface="Permanent Marker"/>
              </a:rPr>
              <a:t>Team : Wildlife Whisperers</a:t>
            </a:r>
          </a:p>
          <a:p>
            <a:pPr algn="ctr"/>
            <a:r>
              <a:rPr lang="en" sz="1400" dirty="0">
                <a:solidFill>
                  <a:srgbClr val="42443F"/>
                </a:solidFill>
                <a:latin typeface="Permanent Marker"/>
                <a:sym typeface="Permanent Marker"/>
              </a:rPr>
              <a:t>CLIMATE KNOWLEDGE HUNT HACKATHON</a:t>
            </a:r>
          </a:p>
          <a:p>
            <a:pPr algn="ctr"/>
            <a:r>
              <a:rPr lang="en" sz="1000" dirty="0">
                <a:solidFill>
                  <a:srgbClr val="42443F"/>
                </a:solidFill>
                <a:latin typeface="Permanent Marker"/>
                <a:sym typeface="Permanent Marker"/>
              </a:rPr>
              <a:t>(2024)</a:t>
            </a:r>
            <a:endParaRPr lang="en-IN" sz="1000" dirty="0"/>
          </a:p>
        </p:txBody>
      </p:sp>
      <p:sp>
        <p:nvSpPr>
          <p:cNvPr id="6" name="Google Shape;702;p45">
            <a:extLst>
              <a:ext uri="{FF2B5EF4-FFF2-40B4-BE49-F238E27FC236}">
                <a16:creationId xmlns:a16="http://schemas.microsoft.com/office/drawing/2014/main" id="{E2452648-CE33-17C1-DD61-30FEA4E09A93}"/>
              </a:ext>
            </a:extLst>
          </p:cNvPr>
          <p:cNvSpPr/>
          <p:nvPr/>
        </p:nvSpPr>
        <p:spPr>
          <a:xfrm>
            <a:off x="69234" y="296704"/>
            <a:ext cx="3491384" cy="945160"/>
          </a:xfrm>
          <a:prstGeom prst="roundRect">
            <a:avLst>
              <a:gd name="adj" fmla="val 16667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42064-13B1-6651-5A15-DD23FE300178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0295" y="377634"/>
            <a:ext cx="3369029" cy="783299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FE54671-2351-EB32-9B49-C0D9272AB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277" y="380509"/>
            <a:ext cx="2949711" cy="6636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6;p41">
            <a:extLst>
              <a:ext uri="{FF2B5EF4-FFF2-40B4-BE49-F238E27FC236}">
                <a16:creationId xmlns:a16="http://schemas.microsoft.com/office/drawing/2014/main" id="{12C21C6C-2C8D-1ACF-5751-C31FD349761F}"/>
              </a:ext>
            </a:extLst>
          </p:cNvPr>
          <p:cNvSpPr/>
          <p:nvPr/>
        </p:nvSpPr>
        <p:spPr>
          <a:xfrm>
            <a:off x="1726111" y="1206911"/>
            <a:ext cx="6724891" cy="3447098"/>
          </a:xfrm>
          <a:prstGeom prst="roundRect">
            <a:avLst>
              <a:gd name="adj" fmla="val 9721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1"/>
          <p:cNvSpPr/>
          <p:nvPr/>
        </p:nvSpPr>
        <p:spPr>
          <a:xfrm>
            <a:off x="7377394" y="-610550"/>
            <a:ext cx="1337691" cy="1568959"/>
          </a:xfrm>
          <a:custGeom>
            <a:avLst/>
            <a:gdLst/>
            <a:ahLst/>
            <a:cxnLst/>
            <a:rect l="l" t="t" r="r" b="b"/>
            <a:pathLst>
              <a:path w="22055" h="25868" extrusionOk="0">
                <a:moveTo>
                  <a:pt x="1882" y="0"/>
                </a:moveTo>
                <a:cubicBezTo>
                  <a:pt x="1480" y="9"/>
                  <a:pt x="1130" y="86"/>
                  <a:pt x="736" y="94"/>
                </a:cubicBezTo>
                <a:cubicBezTo>
                  <a:pt x="0" y="5937"/>
                  <a:pt x="651" y="11943"/>
                  <a:pt x="2618" y="17486"/>
                </a:cubicBezTo>
                <a:cubicBezTo>
                  <a:pt x="2892" y="18291"/>
                  <a:pt x="3208" y="19078"/>
                  <a:pt x="3593" y="19830"/>
                </a:cubicBezTo>
                <a:cubicBezTo>
                  <a:pt x="4552" y="21738"/>
                  <a:pt x="5963" y="23432"/>
                  <a:pt x="7674" y="24715"/>
                </a:cubicBezTo>
                <a:cubicBezTo>
                  <a:pt x="8119" y="25057"/>
                  <a:pt x="8607" y="25365"/>
                  <a:pt x="9128" y="25571"/>
                </a:cubicBezTo>
                <a:cubicBezTo>
                  <a:pt x="9643" y="25774"/>
                  <a:pt x="10185" y="25867"/>
                  <a:pt x="10731" y="25867"/>
                </a:cubicBezTo>
                <a:cubicBezTo>
                  <a:pt x="11956" y="25867"/>
                  <a:pt x="13202" y="25398"/>
                  <a:pt x="14201" y="24647"/>
                </a:cubicBezTo>
                <a:cubicBezTo>
                  <a:pt x="15630" y="23577"/>
                  <a:pt x="16622" y="22003"/>
                  <a:pt x="17427" y="20412"/>
                </a:cubicBezTo>
                <a:cubicBezTo>
                  <a:pt x="20412" y="14501"/>
                  <a:pt x="21319" y="7777"/>
                  <a:pt x="22021" y="1189"/>
                </a:cubicBezTo>
                <a:cubicBezTo>
                  <a:pt x="22046" y="1001"/>
                  <a:pt x="22055" y="787"/>
                  <a:pt x="21935" y="651"/>
                </a:cubicBezTo>
                <a:cubicBezTo>
                  <a:pt x="21832" y="531"/>
                  <a:pt x="21661" y="505"/>
                  <a:pt x="21499" y="471"/>
                </a:cubicBezTo>
                <a:cubicBezTo>
                  <a:pt x="21485" y="470"/>
                  <a:pt x="21471" y="469"/>
                  <a:pt x="21457" y="469"/>
                </a:cubicBezTo>
                <a:cubicBezTo>
                  <a:pt x="21147" y="469"/>
                  <a:pt x="20901" y="800"/>
                  <a:pt x="20608" y="800"/>
                </a:cubicBezTo>
                <a:cubicBezTo>
                  <a:pt x="20588" y="800"/>
                  <a:pt x="20569" y="799"/>
                  <a:pt x="20549" y="796"/>
                </a:cubicBezTo>
                <a:cubicBezTo>
                  <a:pt x="20130" y="5724"/>
                  <a:pt x="19702" y="10702"/>
                  <a:pt x="18265" y="15442"/>
                </a:cubicBezTo>
                <a:cubicBezTo>
                  <a:pt x="17418" y="18222"/>
                  <a:pt x="16126" y="21037"/>
                  <a:pt x="13748" y="22713"/>
                </a:cubicBezTo>
                <a:cubicBezTo>
                  <a:pt x="12909" y="23310"/>
                  <a:pt x="11929" y="23749"/>
                  <a:pt x="10898" y="23749"/>
                </a:cubicBezTo>
                <a:cubicBezTo>
                  <a:pt x="10879" y="23749"/>
                  <a:pt x="10859" y="23749"/>
                  <a:pt x="10839" y="23749"/>
                </a:cubicBezTo>
                <a:cubicBezTo>
                  <a:pt x="9282" y="23740"/>
                  <a:pt x="7897" y="22722"/>
                  <a:pt x="6853" y="21567"/>
                </a:cubicBezTo>
                <a:cubicBezTo>
                  <a:pt x="3867" y="18256"/>
                  <a:pt x="2849" y="13645"/>
                  <a:pt x="2276" y="9231"/>
                </a:cubicBezTo>
                <a:cubicBezTo>
                  <a:pt x="1882" y="6168"/>
                  <a:pt x="1643" y="3080"/>
                  <a:pt x="188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1"/>
          <p:cNvSpPr/>
          <p:nvPr/>
        </p:nvSpPr>
        <p:spPr>
          <a:xfrm>
            <a:off x="1493134" y="254642"/>
            <a:ext cx="6724891" cy="575741"/>
          </a:xfrm>
          <a:prstGeom prst="roundRect">
            <a:avLst>
              <a:gd name="adj" fmla="val 9721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1"/>
          <p:cNvSpPr txBox="1">
            <a:spLocks noGrp="1"/>
          </p:cNvSpPr>
          <p:nvPr>
            <p:ph type="title"/>
          </p:nvPr>
        </p:nvSpPr>
        <p:spPr>
          <a:xfrm>
            <a:off x="1385887" y="156835"/>
            <a:ext cx="6987456" cy="6735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actually happening?</a:t>
            </a:r>
            <a:endParaRPr dirty="0"/>
          </a:p>
        </p:txBody>
      </p:sp>
      <p:pic>
        <p:nvPicPr>
          <p:cNvPr id="621" name="Google Shape;6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46199">
            <a:off x="592066" y="-212708"/>
            <a:ext cx="1199645" cy="118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1"/>
          <p:cNvPicPr preferRelativeResize="0"/>
          <p:nvPr/>
        </p:nvPicPr>
        <p:blipFill rotWithShape="1">
          <a:blip r:embed="rId4">
            <a:alphaModFix/>
          </a:blip>
          <a:srcRect b="7166"/>
          <a:stretch/>
        </p:blipFill>
        <p:spPr>
          <a:xfrm>
            <a:off x="-673100" y="659800"/>
            <a:ext cx="2634025" cy="457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837" y="3967828"/>
            <a:ext cx="1141050" cy="12631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52818B-EBE5-D1FA-6C60-F7923B0DD651}"/>
              </a:ext>
            </a:extLst>
          </p:cNvPr>
          <p:cNvSpPr txBox="1"/>
          <p:nvPr/>
        </p:nvSpPr>
        <p:spPr>
          <a:xfrm>
            <a:off x="2181311" y="1195518"/>
            <a:ext cx="591385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3F"/>
              </a:buClr>
              <a:buSzPts val="1400"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1. Climate Impact:  </a:t>
            </a:r>
          </a:p>
          <a:p>
            <a:pPr marL="425450" lvl="2" indent="-285750">
              <a:buClr>
                <a:srgbClr val="42443F"/>
              </a:buClr>
              <a:buSzPts val="1400"/>
              <a:buFont typeface="Arial" panose="020B0604020202020204" pitchFamily="34" charset="0"/>
              <a:buChar char="•"/>
              <a:defRPr/>
            </a:pPr>
            <a:r>
              <a:rPr kumimoji="0" lang="en-IN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Extinctions: </a:t>
            </a:r>
            <a:r>
              <a:rPr kumimoji="0" lang="en-IN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Tropical regions (55%), freshwater habitats (74%).</a:t>
            </a:r>
          </a:p>
          <a:p>
            <a:pPr marL="425450" lvl="2" indent="-285750">
              <a:buClr>
                <a:srgbClr val="42443F"/>
              </a:buClr>
              <a:buSzPts val="1400"/>
              <a:buFont typeface="Arial" panose="020B0604020202020204" pitchFamily="34" charset="0"/>
              <a:buChar char="•"/>
              <a:defRPr/>
            </a:pPr>
            <a:r>
              <a:rPr kumimoji="0" lang="en-IN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Heat Waves: </a:t>
            </a:r>
            <a:r>
              <a:rPr kumimoji="0" lang="en-IN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Local fish die-offs, mass mortality in birds and mammals.  </a:t>
            </a:r>
          </a:p>
          <a:p>
            <a:pPr marL="425450" lvl="2" indent="-285750">
              <a:buClr>
                <a:srgbClr val="42443F"/>
              </a:buClr>
              <a:buSzPts val="1400"/>
              <a:buFont typeface="Arial" panose="020B0604020202020204" pitchFamily="34" charset="0"/>
              <a:buChar char="•"/>
              <a:defRPr/>
            </a:pPr>
            <a:r>
              <a:rPr kumimoji="0" lang="en-IN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Drought:</a:t>
            </a:r>
            <a:r>
              <a:rPr kumimoji="0" lang="en-IN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 Small ponds vanish, rare species affected.</a:t>
            </a:r>
          </a:p>
          <a:p>
            <a:pPr marL="139700"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3F"/>
              </a:buClr>
              <a:buSzPts val="1400"/>
              <a:tabLst/>
              <a:defRPr/>
            </a:pPr>
            <a:r>
              <a:rPr lang="en-IN" sz="1600" b="1" dirty="0">
                <a:solidFill>
                  <a:schemeClr val="tx1"/>
                </a:solidFill>
                <a:latin typeface="Assistant"/>
                <a:cs typeface="Assistant"/>
                <a:sym typeface="Assistant"/>
              </a:rPr>
              <a:t>2. </a:t>
            </a: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Water Risks:</a:t>
            </a:r>
          </a:p>
          <a:p>
            <a:pPr marL="4254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3F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Streamflow: </a:t>
            </a: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42–79% of watersheds impacted.</a:t>
            </a:r>
          </a:p>
          <a:p>
            <a:pPr marL="4254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3F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Supply: </a:t>
            </a: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Wildfires, deforestation, soil erosion.</a:t>
            </a:r>
          </a:p>
          <a:p>
            <a:pPr marL="139700"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3F"/>
              </a:buClr>
              <a:buSzPts val="1400"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3. Ecosystem Changes:   </a:t>
            </a:r>
            <a:endParaRPr lang="en-IN" sz="1600" dirty="0">
              <a:solidFill>
                <a:schemeClr val="tx1"/>
              </a:solidFill>
              <a:latin typeface="Assistant"/>
              <a:cs typeface="Assistant"/>
              <a:sym typeface="Assistant"/>
            </a:endParaRPr>
          </a:p>
          <a:p>
            <a:pPr marL="4254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3F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Altered precipitation patterns affect ecosystems.    </a:t>
            </a:r>
          </a:p>
          <a:p>
            <a:pPr marL="4254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3F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Material transport impacted.</a:t>
            </a:r>
          </a:p>
          <a:p>
            <a:pPr marL="139700"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3F"/>
              </a:buClr>
              <a:buSzPts val="1400"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4. Species Vulnerability:</a:t>
            </a: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  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ssistant"/>
              <a:cs typeface="Assistant"/>
              <a:sym typeface="Assistant"/>
            </a:endParaRPr>
          </a:p>
          <a:p>
            <a:pPr marL="4254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3F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Vulnerable to 2.5°C warming.</a:t>
            </a:r>
          </a:p>
          <a:p>
            <a:pPr marL="139700"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3F"/>
              </a:buClr>
              <a:buSzPts val="1400"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5. Ecosystem Disruption: </a:t>
            </a:r>
          </a:p>
          <a:p>
            <a:pPr marL="4254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3F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Central/South America: Water flow disruption. </a:t>
            </a:r>
          </a:p>
          <a:p>
            <a:pPr marL="4254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3F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 High-elevation wetlands degrade.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CC38B-AF0B-EDE3-24E9-DF0096D618BA}"/>
              </a:ext>
            </a:extLst>
          </p:cNvPr>
          <p:cNvSpPr txBox="1"/>
          <p:nvPr/>
        </p:nvSpPr>
        <p:spPr>
          <a:xfrm>
            <a:off x="5713274" y="835697"/>
            <a:ext cx="2737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IPCC_WGII-Chapter 2</a:t>
            </a:r>
            <a:endParaRPr lang="en-IN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9044E2-753B-0B44-5836-6D70AB2CD387}"/>
              </a:ext>
            </a:extLst>
          </p:cNvPr>
          <p:cNvSpPr txBox="1"/>
          <p:nvPr/>
        </p:nvSpPr>
        <p:spPr>
          <a:xfrm>
            <a:off x="1385887" y="2404656"/>
            <a:ext cx="7324504" cy="70788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Question: </a:t>
            </a:r>
          </a:p>
          <a:p>
            <a:pPr algn="ctr"/>
            <a:r>
              <a:rPr lang="en-US" sz="2000" dirty="0"/>
              <a:t>What are the factors having major roles in plant extinction? </a:t>
            </a:r>
            <a:endParaRPr 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162EA1-227F-9ABD-A1A8-AA7D168FAC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00189" y="-325740"/>
            <a:ext cx="11278983" cy="568355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BA039DE-40CF-8366-49D4-0A0CB1458D99}"/>
              </a:ext>
            </a:extLst>
          </p:cNvPr>
          <p:cNvSpPr/>
          <p:nvPr/>
        </p:nvSpPr>
        <p:spPr>
          <a:xfrm>
            <a:off x="1625437" y="637923"/>
            <a:ext cx="2999205" cy="668791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Install package - pygetpapers</a:t>
            </a:r>
            <a:endParaRPr lang="en-IN" sz="1600" b="1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781695-E731-5CE5-C2BB-FA15A208B955}"/>
              </a:ext>
            </a:extLst>
          </p:cNvPr>
          <p:cNvSpPr/>
          <p:nvPr/>
        </p:nvSpPr>
        <p:spPr>
          <a:xfrm>
            <a:off x="308613" y="-20551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bg1">
                    <a:lumMod val="50000"/>
                  </a:schemeClr>
                </a:solidFill>
                <a:latin typeface="Permanent Marker" panose="020B0604020202020204" charset="0"/>
              </a:rPr>
              <a:t>METHODOLOGY</a:t>
            </a:r>
            <a:endParaRPr lang="en-US" sz="5400" b="1" cap="none" spc="0" dirty="0">
              <a:ln/>
              <a:solidFill>
                <a:schemeClr val="bg1">
                  <a:lumMod val="50000"/>
                </a:schemeClr>
              </a:solidFill>
              <a:effectLst/>
              <a:latin typeface="Permanent Marker" panose="020B0604020202020204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C0BE84F-01EE-9AB4-DF21-D2BFCDF67069}"/>
              </a:ext>
            </a:extLst>
          </p:cNvPr>
          <p:cNvSpPr/>
          <p:nvPr/>
        </p:nvSpPr>
        <p:spPr>
          <a:xfrm>
            <a:off x="2956552" y="1350112"/>
            <a:ext cx="390294" cy="386575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0A22FC0-77EF-6CA4-C0D4-F4FA9850BFBB}"/>
              </a:ext>
            </a:extLst>
          </p:cNvPr>
          <p:cNvSpPr/>
          <p:nvPr/>
        </p:nvSpPr>
        <p:spPr>
          <a:xfrm>
            <a:off x="2987755" y="3715461"/>
            <a:ext cx="390294" cy="386575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81A3046-653F-E4ED-F0F4-0B2D58381BC8}"/>
              </a:ext>
            </a:extLst>
          </p:cNvPr>
          <p:cNvSpPr/>
          <p:nvPr/>
        </p:nvSpPr>
        <p:spPr>
          <a:xfrm>
            <a:off x="2987755" y="2492274"/>
            <a:ext cx="390294" cy="386575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AF2E544-CE84-C09C-693F-97A7775565B2}"/>
              </a:ext>
            </a:extLst>
          </p:cNvPr>
          <p:cNvSpPr/>
          <p:nvPr/>
        </p:nvSpPr>
        <p:spPr>
          <a:xfrm>
            <a:off x="1625437" y="1780085"/>
            <a:ext cx="2999205" cy="668791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Install package - docanalysis</a:t>
            </a:r>
            <a:endParaRPr lang="en-IN" sz="1600" b="1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7F95B6-73F9-190B-5078-1C73D2C8F638}"/>
              </a:ext>
            </a:extLst>
          </p:cNvPr>
          <p:cNvSpPr/>
          <p:nvPr/>
        </p:nvSpPr>
        <p:spPr>
          <a:xfrm>
            <a:off x="1132603" y="2861524"/>
            <a:ext cx="4100598" cy="816015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Select specific terms – </a:t>
            </a:r>
            <a:r>
              <a:rPr lang="en-US" sz="160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 extinct AND “factors”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Dictionary – </a:t>
            </a:r>
            <a:r>
              <a:rPr lang="en-US" sz="1600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PLANT_GENUS</a:t>
            </a:r>
            <a:endParaRPr lang="en-IN" sz="1600" b="1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941751A-2E65-E171-B90E-D3C3ECD47253}"/>
              </a:ext>
            </a:extLst>
          </p:cNvPr>
          <p:cNvSpPr/>
          <p:nvPr/>
        </p:nvSpPr>
        <p:spPr>
          <a:xfrm>
            <a:off x="6262710" y="2515424"/>
            <a:ext cx="2511706" cy="1488385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Choose “factors” </a:t>
            </a:r>
            <a:r>
              <a:rPr lang="en-US" sz="160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– temperature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water pollution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 air pollution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 soil pollution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human activity</a:t>
            </a:r>
            <a:endParaRPr lang="en-IN" sz="1600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B95227-4131-C06A-D9B0-7AC8A95C805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233201" y="3259617"/>
            <a:ext cx="1029509" cy="9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453BD88-3A1B-DC7E-CB84-4031362DEF7E}"/>
              </a:ext>
            </a:extLst>
          </p:cNvPr>
          <p:cNvSpPr/>
          <p:nvPr/>
        </p:nvSpPr>
        <p:spPr>
          <a:xfrm>
            <a:off x="1431829" y="4157320"/>
            <a:ext cx="3502146" cy="668791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Word cloud generation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Knowledge graph [Cytoscape]</a:t>
            </a:r>
            <a:endParaRPr lang="en-IN" sz="1600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4481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08096AC2-EE68-3B97-5E46-962D02670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5">
            <a:extLst>
              <a:ext uri="{FF2B5EF4-FFF2-40B4-BE49-F238E27FC236}">
                <a16:creationId xmlns:a16="http://schemas.microsoft.com/office/drawing/2014/main" id="{83241A1C-6257-C217-AE61-F7E3EE276F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5075" y="8213"/>
            <a:ext cx="2881524" cy="183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5">
            <a:extLst>
              <a:ext uri="{FF2B5EF4-FFF2-40B4-BE49-F238E27FC236}">
                <a16:creationId xmlns:a16="http://schemas.microsoft.com/office/drawing/2014/main" id="{BA8AB0CA-09BA-9C27-02C1-467036FDEBE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0432" b="9543"/>
          <a:stretch/>
        </p:blipFill>
        <p:spPr>
          <a:xfrm>
            <a:off x="-66675" y="1282675"/>
            <a:ext cx="2845251" cy="3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5">
            <a:extLst>
              <a:ext uri="{FF2B5EF4-FFF2-40B4-BE49-F238E27FC236}">
                <a16:creationId xmlns:a16="http://schemas.microsoft.com/office/drawing/2014/main" id="{D39B62F7-D1BE-6995-761C-6928BAC6D0F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200010">
            <a:off x="-359416" y="884335"/>
            <a:ext cx="1159107" cy="138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5">
            <a:extLst>
              <a:ext uri="{FF2B5EF4-FFF2-40B4-BE49-F238E27FC236}">
                <a16:creationId xmlns:a16="http://schemas.microsoft.com/office/drawing/2014/main" id="{9CB16988-BB2E-7DA8-3DFD-9EB8B9AD3D3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112126" y="3859500"/>
            <a:ext cx="833624" cy="137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35">
            <a:extLst>
              <a:ext uri="{FF2B5EF4-FFF2-40B4-BE49-F238E27FC236}">
                <a16:creationId xmlns:a16="http://schemas.microsoft.com/office/drawing/2014/main" id="{79659C8F-8BC9-2311-870D-7F2A41546432}"/>
              </a:ext>
            </a:extLst>
          </p:cNvPr>
          <p:cNvGrpSpPr/>
          <p:nvPr/>
        </p:nvGrpSpPr>
        <p:grpSpPr>
          <a:xfrm>
            <a:off x="4211625" y="182150"/>
            <a:ext cx="709800" cy="709800"/>
            <a:chOff x="1037825" y="122625"/>
            <a:chExt cx="709800" cy="709800"/>
          </a:xfrm>
        </p:grpSpPr>
        <p:sp>
          <p:nvSpPr>
            <p:cNvPr id="453" name="Google Shape;453;p35">
              <a:extLst>
                <a:ext uri="{FF2B5EF4-FFF2-40B4-BE49-F238E27FC236}">
                  <a16:creationId xmlns:a16="http://schemas.microsoft.com/office/drawing/2014/main" id="{F6CD17F9-579F-6834-7076-F5E691B62EE1}"/>
                </a:ext>
              </a:extLst>
            </p:cNvPr>
            <p:cNvSpPr/>
            <p:nvPr/>
          </p:nvSpPr>
          <p:spPr>
            <a:xfrm>
              <a:off x="1037825" y="122625"/>
              <a:ext cx="709800" cy="709800"/>
            </a:xfrm>
            <a:prstGeom prst="ellipse">
              <a:avLst/>
            </a:prstGeom>
            <a:solidFill>
              <a:srgbClr val="FFFFFF">
                <a:alpha val="2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5">
              <a:extLst>
                <a:ext uri="{FF2B5EF4-FFF2-40B4-BE49-F238E27FC236}">
                  <a16:creationId xmlns:a16="http://schemas.microsoft.com/office/drawing/2014/main" id="{ACD9A3A2-34D7-3487-CC14-5B6B822B004C}"/>
                </a:ext>
              </a:extLst>
            </p:cNvPr>
            <p:cNvSpPr/>
            <p:nvPr/>
          </p:nvSpPr>
          <p:spPr>
            <a:xfrm>
              <a:off x="1168475" y="253275"/>
              <a:ext cx="448500" cy="448500"/>
            </a:xfrm>
            <a:prstGeom prst="ellipse">
              <a:avLst/>
            </a:prstGeom>
            <a:solidFill>
              <a:srgbClr val="FFFFFF">
                <a:alpha val="6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5">
              <a:extLst>
                <a:ext uri="{FF2B5EF4-FFF2-40B4-BE49-F238E27FC236}">
                  <a16:creationId xmlns:a16="http://schemas.microsoft.com/office/drawing/2014/main" id="{5A56C225-8F0F-8254-2BC4-B2E5698E86CD}"/>
                </a:ext>
              </a:extLst>
            </p:cNvPr>
            <p:cNvSpPr/>
            <p:nvPr/>
          </p:nvSpPr>
          <p:spPr>
            <a:xfrm>
              <a:off x="1281275" y="366075"/>
              <a:ext cx="222900" cy="222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5">
            <a:extLst>
              <a:ext uri="{FF2B5EF4-FFF2-40B4-BE49-F238E27FC236}">
                <a16:creationId xmlns:a16="http://schemas.microsoft.com/office/drawing/2014/main" id="{4917607A-DC54-C28A-7C37-C3F716C8F1DF}"/>
              </a:ext>
            </a:extLst>
          </p:cNvPr>
          <p:cNvSpPr/>
          <p:nvPr/>
        </p:nvSpPr>
        <p:spPr>
          <a:xfrm>
            <a:off x="5523826" y="859801"/>
            <a:ext cx="362203" cy="136351"/>
          </a:xfrm>
          <a:custGeom>
            <a:avLst/>
            <a:gdLst/>
            <a:ahLst/>
            <a:cxnLst/>
            <a:rect l="l" t="t" r="r" b="b"/>
            <a:pathLst>
              <a:path w="2876" h="1203" extrusionOk="0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rgbClr val="FFFFFF">
              <a:alpha val="49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5">
            <a:extLst>
              <a:ext uri="{FF2B5EF4-FFF2-40B4-BE49-F238E27FC236}">
                <a16:creationId xmlns:a16="http://schemas.microsoft.com/office/drawing/2014/main" id="{B8BA84B8-E3A9-81B9-15FB-37E09B97CDED}"/>
              </a:ext>
            </a:extLst>
          </p:cNvPr>
          <p:cNvSpPr/>
          <p:nvPr/>
        </p:nvSpPr>
        <p:spPr>
          <a:xfrm>
            <a:off x="5474337" y="421455"/>
            <a:ext cx="293325" cy="136345"/>
          </a:xfrm>
          <a:custGeom>
            <a:avLst/>
            <a:gdLst/>
            <a:ahLst/>
            <a:cxnLst/>
            <a:rect l="l" t="t" r="r" b="b"/>
            <a:pathLst>
              <a:path w="2644" h="1229" extrusionOk="0">
                <a:moveTo>
                  <a:pt x="888" y="0"/>
                </a:moveTo>
                <a:cubicBezTo>
                  <a:pt x="798" y="0"/>
                  <a:pt x="706" y="25"/>
                  <a:pt x="633" y="77"/>
                </a:cubicBezTo>
                <a:cubicBezTo>
                  <a:pt x="428" y="223"/>
                  <a:pt x="300" y="676"/>
                  <a:pt x="462" y="882"/>
                </a:cubicBezTo>
                <a:cubicBezTo>
                  <a:pt x="368" y="890"/>
                  <a:pt x="283" y="899"/>
                  <a:pt x="197" y="924"/>
                </a:cubicBezTo>
                <a:cubicBezTo>
                  <a:pt x="146" y="933"/>
                  <a:pt x="77" y="967"/>
                  <a:pt x="43" y="1010"/>
                </a:cubicBezTo>
                <a:cubicBezTo>
                  <a:pt x="0" y="1061"/>
                  <a:pt x="0" y="1138"/>
                  <a:pt x="60" y="1164"/>
                </a:cubicBezTo>
                <a:cubicBezTo>
                  <a:pt x="86" y="1172"/>
                  <a:pt x="112" y="1189"/>
                  <a:pt x="146" y="1189"/>
                </a:cubicBezTo>
                <a:cubicBezTo>
                  <a:pt x="467" y="1215"/>
                  <a:pt x="789" y="1228"/>
                  <a:pt x="1112" y="1228"/>
                </a:cubicBezTo>
                <a:cubicBezTo>
                  <a:pt x="1547" y="1228"/>
                  <a:pt x="1984" y="1204"/>
                  <a:pt x="2421" y="1155"/>
                </a:cubicBezTo>
                <a:cubicBezTo>
                  <a:pt x="2481" y="1147"/>
                  <a:pt x="2550" y="1130"/>
                  <a:pt x="2592" y="1087"/>
                </a:cubicBezTo>
                <a:cubicBezTo>
                  <a:pt x="2644" y="1035"/>
                  <a:pt x="2644" y="950"/>
                  <a:pt x="2601" y="890"/>
                </a:cubicBezTo>
                <a:cubicBezTo>
                  <a:pt x="2558" y="822"/>
                  <a:pt x="2498" y="779"/>
                  <a:pt x="2430" y="762"/>
                </a:cubicBezTo>
                <a:cubicBezTo>
                  <a:pt x="2347" y="724"/>
                  <a:pt x="2260" y="707"/>
                  <a:pt x="2173" y="707"/>
                </a:cubicBezTo>
                <a:cubicBezTo>
                  <a:pt x="2080" y="707"/>
                  <a:pt x="1988" y="727"/>
                  <a:pt x="1899" y="762"/>
                </a:cubicBezTo>
                <a:cubicBezTo>
                  <a:pt x="1849" y="515"/>
                  <a:pt x="1620" y="361"/>
                  <a:pt x="1385" y="361"/>
                </a:cubicBezTo>
                <a:cubicBezTo>
                  <a:pt x="1343" y="361"/>
                  <a:pt x="1300" y="366"/>
                  <a:pt x="1258" y="377"/>
                </a:cubicBezTo>
                <a:cubicBezTo>
                  <a:pt x="1300" y="133"/>
                  <a:pt x="1097" y="0"/>
                  <a:pt x="888" y="0"/>
                </a:cubicBezTo>
                <a:close/>
              </a:path>
            </a:pathLst>
          </a:custGeom>
          <a:solidFill>
            <a:srgbClr val="FFFFFF">
              <a:alpha val="49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5">
            <a:extLst>
              <a:ext uri="{FF2B5EF4-FFF2-40B4-BE49-F238E27FC236}">
                <a16:creationId xmlns:a16="http://schemas.microsoft.com/office/drawing/2014/main" id="{3D8F1607-3DDC-26AF-D21F-1EEDE10E4E59}"/>
              </a:ext>
            </a:extLst>
          </p:cNvPr>
          <p:cNvSpPr/>
          <p:nvPr/>
        </p:nvSpPr>
        <p:spPr>
          <a:xfrm>
            <a:off x="3890057" y="3859490"/>
            <a:ext cx="477847" cy="203951"/>
          </a:xfrm>
          <a:custGeom>
            <a:avLst/>
            <a:gdLst/>
            <a:ahLst/>
            <a:cxnLst/>
            <a:rect l="l" t="t" r="r" b="b"/>
            <a:pathLst>
              <a:path w="2876" h="1203" extrusionOk="0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rgbClr val="FFFFFF">
              <a:alpha val="49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9" name="Google Shape;459;p35">
            <a:extLst>
              <a:ext uri="{FF2B5EF4-FFF2-40B4-BE49-F238E27FC236}">
                <a16:creationId xmlns:a16="http://schemas.microsoft.com/office/drawing/2014/main" id="{C33B5C4A-C0DF-F2B9-9724-AE0D2B1944F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1722"/>
          <a:stretch/>
        </p:blipFill>
        <p:spPr>
          <a:xfrm>
            <a:off x="-311600" y="-133350"/>
            <a:ext cx="1934274" cy="5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5">
            <a:extLst>
              <a:ext uri="{FF2B5EF4-FFF2-40B4-BE49-F238E27FC236}">
                <a16:creationId xmlns:a16="http://schemas.microsoft.com/office/drawing/2014/main" id="{90027936-532E-CCCE-688C-609D5B76A97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15711"/>
          <a:stretch/>
        </p:blipFill>
        <p:spPr>
          <a:xfrm>
            <a:off x="616625" y="-133350"/>
            <a:ext cx="2995177" cy="8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5">
            <a:extLst>
              <a:ext uri="{FF2B5EF4-FFF2-40B4-BE49-F238E27FC236}">
                <a16:creationId xmlns:a16="http://schemas.microsoft.com/office/drawing/2014/main" id="{A4A9E6C2-7EE5-4D67-21C6-1A9F6F21CDA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b="36191"/>
          <a:stretch/>
        </p:blipFill>
        <p:spPr>
          <a:xfrm rot="4500004">
            <a:off x="114866" y="1546037"/>
            <a:ext cx="477847" cy="11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5">
            <a:extLst>
              <a:ext uri="{FF2B5EF4-FFF2-40B4-BE49-F238E27FC236}">
                <a16:creationId xmlns:a16="http://schemas.microsoft.com/office/drawing/2014/main" id="{E7E6401E-3515-A52F-C906-64CE3210062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b="51052"/>
          <a:stretch/>
        </p:blipFill>
        <p:spPr>
          <a:xfrm>
            <a:off x="-273300" y="4553880"/>
            <a:ext cx="5704476" cy="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5">
            <a:extLst>
              <a:ext uri="{FF2B5EF4-FFF2-40B4-BE49-F238E27FC236}">
                <a16:creationId xmlns:a16="http://schemas.microsoft.com/office/drawing/2014/main" id="{F13F45E3-98CE-8162-11B6-553BA90C2E4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47052" y="412797"/>
            <a:ext cx="584685" cy="4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5">
            <a:extLst>
              <a:ext uri="{FF2B5EF4-FFF2-40B4-BE49-F238E27FC236}">
                <a16:creationId xmlns:a16="http://schemas.microsoft.com/office/drawing/2014/main" id="{03E72B48-514A-DDB0-C300-DD3390615F41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7748" y="816893"/>
            <a:ext cx="477850" cy="43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5">
            <a:extLst>
              <a:ext uri="{FF2B5EF4-FFF2-40B4-BE49-F238E27FC236}">
                <a16:creationId xmlns:a16="http://schemas.microsoft.com/office/drawing/2014/main" id="{ED4CA9E6-F538-EB92-663C-64A29F7589D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55600" y="1133125"/>
            <a:ext cx="390021" cy="2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5">
            <a:extLst>
              <a:ext uri="{FF2B5EF4-FFF2-40B4-BE49-F238E27FC236}">
                <a16:creationId xmlns:a16="http://schemas.microsoft.com/office/drawing/2014/main" id="{B27A993D-2E0F-202E-AA5C-AEADB3B5FA6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73825" y="557800"/>
            <a:ext cx="293325" cy="17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5">
            <a:extLst>
              <a:ext uri="{FF2B5EF4-FFF2-40B4-BE49-F238E27FC236}">
                <a16:creationId xmlns:a16="http://schemas.microsoft.com/office/drawing/2014/main" id="{B97F36C9-F33C-2DD4-37D1-CE1D1997E41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r="19445" b="51052"/>
          <a:stretch/>
        </p:blipFill>
        <p:spPr>
          <a:xfrm>
            <a:off x="4625075" y="4553875"/>
            <a:ext cx="4595126" cy="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5">
            <a:extLst>
              <a:ext uri="{FF2B5EF4-FFF2-40B4-BE49-F238E27FC236}">
                <a16:creationId xmlns:a16="http://schemas.microsoft.com/office/drawing/2014/main" id="{4E12D4A7-A2C6-6F22-6749-9BCAFAA5572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-1709331">
            <a:off x="4458174" y="4559481"/>
            <a:ext cx="990631" cy="92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5">
            <a:extLst>
              <a:ext uri="{FF2B5EF4-FFF2-40B4-BE49-F238E27FC236}">
                <a16:creationId xmlns:a16="http://schemas.microsoft.com/office/drawing/2014/main" id="{4F0FAC79-4F47-370C-C394-C30A460BDB1D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1334197">
            <a:off x="2460901" y="3953075"/>
            <a:ext cx="750254" cy="130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5">
            <a:extLst>
              <a:ext uri="{FF2B5EF4-FFF2-40B4-BE49-F238E27FC236}">
                <a16:creationId xmlns:a16="http://schemas.microsoft.com/office/drawing/2014/main" id="{11028B4A-C732-7A4F-FBFE-1C171DDB023D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-308259">
            <a:off x="1823597" y="3406474"/>
            <a:ext cx="1093406" cy="1896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5">
            <a:extLst>
              <a:ext uri="{FF2B5EF4-FFF2-40B4-BE49-F238E27FC236}">
                <a16:creationId xmlns:a16="http://schemas.microsoft.com/office/drawing/2014/main" id="{B4E53FA5-D412-B99F-689D-A97600AAA816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1901179" flipH="1">
            <a:off x="-1001742" y="2311372"/>
            <a:ext cx="3834006" cy="6250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238DBF0-56E6-F012-D2C6-54C871C3D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95425" y="57004"/>
            <a:ext cx="8333771" cy="966039"/>
          </a:xfrm>
        </p:spPr>
        <p:txBody>
          <a:bodyPr/>
          <a:lstStyle/>
          <a:p>
            <a:r>
              <a:rPr lang="en-US" dirty="0"/>
              <a:t>Word Cloud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13EFF-8097-3BBF-CDA5-5A8C6D2C39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5264" y="941279"/>
            <a:ext cx="4200345" cy="3823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CA48DE-26C3-625C-D393-D8E7094F9F43}"/>
              </a:ext>
            </a:extLst>
          </p:cNvPr>
          <p:cNvSpPr txBox="1"/>
          <p:nvPr/>
        </p:nvSpPr>
        <p:spPr>
          <a:xfrm>
            <a:off x="5112126" y="1058496"/>
            <a:ext cx="306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Named entity recognition</a:t>
            </a:r>
            <a:endParaRPr lang="en-IN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5A390-52CC-33F7-2081-1253E761FF39}"/>
              </a:ext>
            </a:extLst>
          </p:cNvPr>
          <p:cNvSpPr txBox="1"/>
          <p:nvPr/>
        </p:nvSpPr>
        <p:spPr>
          <a:xfrm>
            <a:off x="5186302" y="2029724"/>
            <a:ext cx="3472671" cy="95410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Plot shows the occurrence of plants prone to extinction, along with their abundance in countries.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3458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EBB90291-295E-98F6-8FE7-7FB264271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5">
            <a:extLst>
              <a:ext uri="{FF2B5EF4-FFF2-40B4-BE49-F238E27FC236}">
                <a16:creationId xmlns:a16="http://schemas.microsoft.com/office/drawing/2014/main" id="{B0987DB6-F5F4-9AF9-E21A-9F26EF0CDD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5408"/>
          <a:stretch/>
        </p:blipFill>
        <p:spPr>
          <a:xfrm>
            <a:off x="7011250" y="1047750"/>
            <a:ext cx="2208949" cy="40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5">
            <a:extLst>
              <a:ext uri="{FF2B5EF4-FFF2-40B4-BE49-F238E27FC236}">
                <a16:creationId xmlns:a16="http://schemas.microsoft.com/office/drawing/2014/main" id="{87DD3207-C881-E026-03ED-801294CA3DA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5075" y="8213"/>
            <a:ext cx="2881524" cy="183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5">
            <a:extLst>
              <a:ext uri="{FF2B5EF4-FFF2-40B4-BE49-F238E27FC236}">
                <a16:creationId xmlns:a16="http://schemas.microsoft.com/office/drawing/2014/main" id="{A62CEF07-32F3-2816-09C9-40F340BE5C9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0432" b="9543"/>
          <a:stretch/>
        </p:blipFill>
        <p:spPr>
          <a:xfrm>
            <a:off x="-66675" y="1282675"/>
            <a:ext cx="2845251" cy="3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5">
            <a:extLst>
              <a:ext uri="{FF2B5EF4-FFF2-40B4-BE49-F238E27FC236}">
                <a16:creationId xmlns:a16="http://schemas.microsoft.com/office/drawing/2014/main" id="{CF3BC83D-7F14-8CA0-063B-EB69F10A82B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200010">
            <a:off x="-359416" y="884335"/>
            <a:ext cx="1159107" cy="138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5">
            <a:extLst>
              <a:ext uri="{FF2B5EF4-FFF2-40B4-BE49-F238E27FC236}">
                <a16:creationId xmlns:a16="http://schemas.microsoft.com/office/drawing/2014/main" id="{A05CF8A4-45E3-42C0-6B3D-F2A0EB465DD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112126" y="3859500"/>
            <a:ext cx="833624" cy="137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35">
            <a:extLst>
              <a:ext uri="{FF2B5EF4-FFF2-40B4-BE49-F238E27FC236}">
                <a16:creationId xmlns:a16="http://schemas.microsoft.com/office/drawing/2014/main" id="{5CB1BE1C-EC63-DCF1-1B96-F903E30C3AC4}"/>
              </a:ext>
            </a:extLst>
          </p:cNvPr>
          <p:cNvGrpSpPr/>
          <p:nvPr/>
        </p:nvGrpSpPr>
        <p:grpSpPr>
          <a:xfrm>
            <a:off x="4211625" y="182150"/>
            <a:ext cx="709800" cy="709800"/>
            <a:chOff x="1037825" y="122625"/>
            <a:chExt cx="709800" cy="709800"/>
          </a:xfrm>
        </p:grpSpPr>
        <p:sp>
          <p:nvSpPr>
            <p:cNvPr id="453" name="Google Shape;453;p35">
              <a:extLst>
                <a:ext uri="{FF2B5EF4-FFF2-40B4-BE49-F238E27FC236}">
                  <a16:creationId xmlns:a16="http://schemas.microsoft.com/office/drawing/2014/main" id="{16D7A43D-6EF0-193F-3E33-2F2F73ECD007}"/>
                </a:ext>
              </a:extLst>
            </p:cNvPr>
            <p:cNvSpPr/>
            <p:nvPr/>
          </p:nvSpPr>
          <p:spPr>
            <a:xfrm>
              <a:off x="1037825" y="122625"/>
              <a:ext cx="709800" cy="709800"/>
            </a:xfrm>
            <a:prstGeom prst="ellipse">
              <a:avLst/>
            </a:prstGeom>
            <a:solidFill>
              <a:srgbClr val="FFFFFF">
                <a:alpha val="2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5">
              <a:extLst>
                <a:ext uri="{FF2B5EF4-FFF2-40B4-BE49-F238E27FC236}">
                  <a16:creationId xmlns:a16="http://schemas.microsoft.com/office/drawing/2014/main" id="{EB59CD66-0875-EB4D-4E8F-AC55657938FE}"/>
                </a:ext>
              </a:extLst>
            </p:cNvPr>
            <p:cNvSpPr/>
            <p:nvPr/>
          </p:nvSpPr>
          <p:spPr>
            <a:xfrm>
              <a:off x="1168475" y="253275"/>
              <a:ext cx="448500" cy="448500"/>
            </a:xfrm>
            <a:prstGeom prst="ellipse">
              <a:avLst/>
            </a:prstGeom>
            <a:solidFill>
              <a:srgbClr val="FFFFFF">
                <a:alpha val="6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5">
              <a:extLst>
                <a:ext uri="{FF2B5EF4-FFF2-40B4-BE49-F238E27FC236}">
                  <a16:creationId xmlns:a16="http://schemas.microsoft.com/office/drawing/2014/main" id="{348380B8-B91D-E20D-3199-C64CE8C2D308}"/>
                </a:ext>
              </a:extLst>
            </p:cNvPr>
            <p:cNvSpPr/>
            <p:nvPr/>
          </p:nvSpPr>
          <p:spPr>
            <a:xfrm>
              <a:off x="1281275" y="366075"/>
              <a:ext cx="222900" cy="222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5">
            <a:extLst>
              <a:ext uri="{FF2B5EF4-FFF2-40B4-BE49-F238E27FC236}">
                <a16:creationId xmlns:a16="http://schemas.microsoft.com/office/drawing/2014/main" id="{1CD15DD8-EFC3-6858-2589-5AF9BF08F2CB}"/>
              </a:ext>
            </a:extLst>
          </p:cNvPr>
          <p:cNvSpPr/>
          <p:nvPr/>
        </p:nvSpPr>
        <p:spPr>
          <a:xfrm>
            <a:off x="5523826" y="859801"/>
            <a:ext cx="362203" cy="136351"/>
          </a:xfrm>
          <a:custGeom>
            <a:avLst/>
            <a:gdLst/>
            <a:ahLst/>
            <a:cxnLst/>
            <a:rect l="l" t="t" r="r" b="b"/>
            <a:pathLst>
              <a:path w="2876" h="1203" extrusionOk="0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rgbClr val="FFFFFF">
              <a:alpha val="49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5">
            <a:extLst>
              <a:ext uri="{FF2B5EF4-FFF2-40B4-BE49-F238E27FC236}">
                <a16:creationId xmlns:a16="http://schemas.microsoft.com/office/drawing/2014/main" id="{ED6EE38E-49D5-3F69-8BB2-F44F04207428}"/>
              </a:ext>
            </a:extLst>
          </p:cNvPr>
          <p:cNvSpPr/>
          <p:nvPr/>
        </p:nvSpPr>
        <p:spPr>
          <a:xfrm>
            <a:off x="5474337" y="421455"/>
            <a:ext cx="293325" cy="136345"/>
          </a:xfrm>
          <a:custGeom>
            <a:avLst/>
            <a:gdLst/>
            <a:ahLst/>
            <a:cxnLst/>
            <a:rect l="l" t="t" r="r" b="b"/>
            <a:pathLst>
              <a:path w="2644" h="1229" extrusionOk="0">
                <a:moveTo>
                  <a:pt x="888" y="0"/>
                </a:moveTo>
                <a:cubicBezTo>
                  <a:pt x="798" y="0"/>
                  <a:pt x="706" y="25"/>
                  <a:pt x="633" y="77"/>
                </a:cubicBezTo>
                <a:cubicBezTo>
                  <a:pt x="428" y="223"/>
                  <a:pt x="300" y="676"/>
                  <a:pt x="462" y="882"/>
                </a:cubicBezTo>
                <a:cubicBezTo>
                  <a:pt x="368" y="890"/>
                  <a:pt x="283" y="899"/>
                  <a:pt x="197" y="924"/>
                </a:cubicBezTo>
                <a:cubicBezTo>
                  <a:pt x="146" y="933"/>
                  <a:pt x="77" y="967"/>
                  <a:pt x="43" y="1010"/>
                </a:cubicBezTo>
                <a:cubicBezTo>
                  <a:pt x="0" y="1061"/>
                  <a:pt x="0" y="1138"/>
                  <a:pt x="60" y="1164"/>
                </a:cubicBezTo>
                <a:cubicBezTo>
                  <a:pt x="86" y="1172"/>
                  <a:pt x="112" y="1189"/>
                  <a:pt x="146" y="1189"/>
                </a:cubicBezTo>
                <a:cubicBezTo>
                  <a:pt x="467" y="1215"/>
                  <a:pt x="789" y="1228"/>
                  <a:pt x="1112" y="1228"/>
                </a:cubicBezTo>
                <a:cubicBezTo>
                  <a:pt x="1547" y="1228"/>
                  <a:pt x="1984" y="1204"/>
                  <a:pt x="2421" y="1155"/>
                </a:cubicBezTo>
                <a:cubicBezTo>
                  <a:pt x="2481" y="1147"/>
                  <a:pt x="2550" y="1130"/>
                  <a:pt x="2592" y="1087"/>
                </a:cubicBezTo>
                <a:cubicBezTo>
                  <a:pt x="2644" y="1035"/>
                  <a:pt x="2644" y="950"/>
                  <a:pt x="2601" y="890"/>
                </a:cubicBezTo>
                <a:cubicBezTo>
                  <a:pt x="2558" y="822"/>
                  <a:pt x="2498" y="779"/>
                  <a:pt x="2430" y="762"/>
                </a:cubicBezTo>
                <a:cubicBezTo>
                  <a:pt x="2347" y="724"/>
                  <a:pt x="2260" y="707"/>
                  <a:pt x="2173" y="707"/>
                </a:cubicBezTo>
                <a:cubicBezTo>
                  <a:pt x="2080" y="707"/>
                  <a:pt x="1988" y="727"/>
                  <a:pt x="1899" y="762"/>
                </a:cubicBezTo>
                <a:cubicBezTo>
                  <a:pt x="1849" y="515"/>
                  <a:pt x="1620" y="361"/>
                  <a:pt x="1385" y="361"/>
                </a:cubicBezTo>
                <a:cubicBezTo>
                  <a:pt x="1343" y="361"/>
                  <a:pt x="1300" y="366"/>
                  <a:pt x="1258" y="377"/>
                </a:cubicBezTo>
                <a:cubicBezTo>
                  <a:pt x="1300" y="133"/>
                  <a:pt x="1097" y="0"/>
                  <a:pt x="888" y="0"/>
                </a:cubicBezTo>
                <a:close/>
              </a:path>
            </a:pathLst>
          </a:custGeom>
          <a:solidFill>
            <a:srgbClr val="FFFFFF">
              <a:alpha val="49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5">
            <a:extLst>
              <a:ext uri="{FF2B5EF4-FFF2-40B4-BE49-F238E27FC236}">
                <a16:creationId xmlns:a16="http://schemas.microsoft.com/office/drawing/2014/main" id="{3119E898-03AC-A93E-5DFA-3439AB424D18}"/>
              </a:ext>
            </a:extLst>
          </p:cNvPr>
          <p:cNvSpPr/>
          <p:nvPr/>
        </p:nvSpPr>
        <p:spPr>
          <a:xfrm>
            <a:off x="3890057" y="3859490"/>
            <a:ext cx="477847" cy="203951"/>
          </a:xfrm>
          <a:custGeom>
            <a:avLst/>
            <a:gdLst/>
            <a:ahLst/>
            <a:cxnLst/>
            <a:rect l="l" t="t" r="r" b="b"/>
            <a:pathLst>
              <a:path w="2876" h="1203" extrusionOk="0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rgbClr val="FFFFFF">
              <a:alpha val="49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9" name="Google Shape;459;p35">
            <a:extLst>
              <a:ext uri="{FF2B5EF4-FFF2-40B4-BE49-F238E27FC236}">
                <a16:creationId xmlns:a16="http://schemas.microsoft.com/office/drawing/2014/main" id="{4AB956D9-048D-7596-E909-E4846571E08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21722"/>
          <a:stretch/>
        </p:blipFill>
        <p:spPr>
          <a:xfrm>
            <a:off x="-311600" y="-133350"/>
            <a:ext cx="1934274" cy="5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5">
            <a:extLst>
              <a:ext uri="{FF2B5EF4-FFF2-40B4-BE49-F238E27FC236}">
                <a16:creationId xmlns:a16="http://schemas.microsoft.com/office/drawing/2014/main" id="{471C5AB2-4DBE-0557-106E-487745D5DE1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15711"/>
          <a:stretch/>
        </p:blipFill>
        <p:spPr>
          <a:xfrm>
            <a:off x="616625" y="-133350"/>
            <a:ext cx="2995177" cy="8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5">
            <a:extLst>
              <a:ext uri="{FF2B5EF4-FFF2-40B4-BE49-F238E27FC236}">
                <a16:creationId xmlns:a16="http://schemas.microsoft.com/office/drawing/2014/main" id="{27395A7B-9AFD-1F98-CFFD-3D21FCBEC25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b="36191"/>
          <a:stretch/>
        </p:blipFill>
        <p:spPr>
          <a:xfrm rot="4500004">
            <a:off x="114866" y="1546037"/>
            <a:ext cx="477847" cy="11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5">
            <a:extLst>
              <a:ext uri="{FF2B5EF4-FFF2-40B4-BE49-F238E27FC236}">
                <a16:creationId xmlns:a16="http://schemas.microsoft.com/office/drawing/2014/main" id="{11736B01-A94A-E7B5-274A-EC5DF772D9C8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b="51052"/>
          <a:stretch/>
        </p:blipFill>
        <p:spPr>
          <a:xfrm>
            <a:off x="-273300" y="4553880"/>
            <a:ext cx="5704476" cy="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5">
            <a:extLst>
              <a:ext uri="{FF2B5EF4-FFF2-40B4-BE49-F238E27FC236}">
                <a16:creationId xmlns:a16="http://schemas.microsoft.com/office/drawing/2014/main" id="{CBF0986C-5534-4675-9E19-E7474910BCD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47052" y="412797"/>
            <a:ext cx="584685" cy="4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5">
            <a:extLst>
              <a:ext uri="{FF2B5EF4-FFF2-40B4-BE49-F238E27FC236}">
                <a16:creationId xmlns:a16="http://schemas.microsoft.com/office/drawing/2014/main" id="{035F445A-A640-C01C-C662-33D629B3754C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877748" y="816893"/>
            <a:ext cx="477850" cy="43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5">
            <a:extLst>
              <a:ext uri="{FF2B5EF4-FFF2-40B4-BE49-F238E27FC236}">
                <a16:creationId xmlns:a16="http://schemas.microsoft.com/office/drawing/2014/main" id="{E1DC5204-5CB2-6DA0-70FB-A0490FF374B3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55600" y="1133125"/>
            <a:ext cx="390021" cy="2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5">
            <a:extLst>
              <a:ext uri="{FF2B5EF4-FFF2-40B4-BE49-F238E27FC236}">
                <a16:creationId xmlns:a16="http://schemas.microsoft.com/office/drawing/2014/main" id="{E5206B04-9400-E8FC-A90F-65874AA82828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73825" y="557800"/>
            <a:ext cx="293325" cy="17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5">
            <a:extLst>
              <a:ext uri="{FF2B5EF4-FFF2-40B4-BE49-F238E27FC236}">
                <a16:creationId xmlns:a16="http://schemas.microsoft.com/office/drawing/2014/main" id="{0054B2FD-79E8-123D-037B-585C12C5E4E8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r="19445" b="51052"/>
          <a:stretch/>
        </p:blipFill>
        <p:spPr>
          <a:xfrm>
            <a:off x="4625075" y="4553875"/>
            <a:ext cx="4595126" cy="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5">
            <a:extLst>
              <a:ext uri="{FF2B5EF4-FFF2-40B4-BE49-F238E27FC236}">
                <a16:creationId xmlns:a16="http://schemas.microsoft.com/office/drawing/2014/main" id="{E1D7DF68-51A5-9A7C-23F4-5F21FCB20B7B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-1709331">
            <a:off x="4458174" y="4559481"/>
            <a:ext cx="990631" cy="92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5">
            <a:extLst>
              <a:ext uri="{FF2B5EF4-FFF2-40B4-BE49-F238E27FC236}">
                <a16:creationId xmlns:a16="http://schemas.microsoft.com/office/drawing/2014/main" id="{7C3D6F95-8A15-0AA0-49D0-070A450B8146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1334197">
            <a:off x="2460901" y="3953075"/>
            <a:ext cx="750254" cy="130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5">
            <a:extLst>
              <a:ext uri="{FF2B5EF4-FFF2-40B4-BE49-F238E27FC236}">
                <a16:creationId xmlns:a16="http://schemas.microsoft.com/office/drawing/2014/main" id="{EC8D7F20-46F0-38CB-4008-E533C2FE3E62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308259">
            <a:off x="1823597" y="3406474"/>
            <a:ext cx="1093406" cy="1896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5">
            <a:extLst>
              <a:ext uri="{FF2B5EF4-FFF2-40B4-BE49-F238E27FC236}">
                <a16:creationId xmlns:a16="http://schemas.microsoft.com/office/drawing/2014/main" id="{95A990B3-51DE-D9A6-CFAF-D3688FCFF8E9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-1901179" flipH="1">
            <a:off x="-1001742" y="2311372"/>
            <a:ext cx="3834006" cy="625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5">
            <a:extLst>
              <a:ext uri="{FF2B5EF4-FFF2-40B4-BE49-F238E27FC236}">
                <a16:creationId xmlns:a16="http://schemas.microsoft.com/office/drawing/2014/main" id="{3D735EAD-9277-2289-19A9-DB53FA6A8946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1800001" flipH="1">
            <a:off x="5768375" y="1714385"/>
            <a:ext cx="4458932" cy="4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6AF29F-66A6-1109-31AB-FD0F4C7EEEC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90497" y="51156"/>
            <a:ext cx="3127519" cy="199966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5BC049-B199-F7F5-0593-A44A69CF7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114" y="69459"/>
            <a:ext cx="8333771" cy="966039"/>
          </a:xfrm>
        </p:spPr>
        <p:txBody>
          <a:bodyPr/>
          <a:lstStyle/>
          <a:p>
            <a:r>
              <a:rPr lang="en-US" dirty="0"/>
              <a:t>Knowledge Graph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490A8A-EA46-9F9E-F2DD-E49A7AAC195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1264" y="1042244"/>
            <a:ext cx="4824736" cy="32498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71F83B-FCE7-E0F0-FAD4-0F7F35320635}"/>
              </a:ext>
            </a:extLst>
          </p:cNvPr>
          <p:cNvSpPr txBox="1"/>
          <p:nvPr/>
        </p:nvSpPr>
        <p:spPr>
          <a:xfrm>
            <a:off x="5657271" y="1870952"/>
            <a:ext cx="3155651" cy="246221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found no plant related to air pollution.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Highest number of species extinction because of temperature change, followed by soil pollution, water pollution and human activity.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change can be managed through reforestation, making green house etc. </a:t>
            </a:r>
          </a:p>
          <a:p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1445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B71328-3A1C-C13D-9DA7-1F7F9085379E}"/>
              </a:ext>
            </a:extLst>
          </p:cNvPr>
          <p:cNvSpPr txBox="1"/>
          <p:nvPr/>
        </p:nvSpPr>
        <p:spPr>
          <a:xfrm>
            <a:off x="2212712" y="900225"/>
            <a:ext cx="4802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5400" b="0" i="0" u="none" strike="noStrike" kern="0" cap="none" spc="0" normalizeH="0" baseline="0" noProof="0" dirty="0">
                <a:ln>
                  <a:noFill/>
                </a:ln>
                <a:solidFill>
                  <a:srgbClr val="42443F"/>
                </a:solidFill>
                <a:effectLst/>
                <a:uLnTx/>
                <a:uFillTx/>
                <a:latin typeface="Permanent Marker"/>
                <a:sym typeface="Permanent Marker"/>
              </a:rPr>
              <a:t>THANK YOU !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4747D0-5A46-9DC2-20AC-7F48CC004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77" y="125621"/>
            <a:ext cx="713294" cy="707197"/>
          </a:xfrm>
          <a:prstGeom prst="rect">
            <a:avLst/>
          </a:prstGeom>
        </p:spPr>
      </p:pic>
      <p:sp>
        <p:nvSpPr>
          <p:cNvPr id="8" name="Google Shape;1422;p69">
            <a:extLst>
              <a:ext uri="{FF2B5EF4-FFF2-40B4-BE49-F238E27FC236}">
                <a16:creationId xmlns:a16="http://schemas.microsoft.com/office/drawing/2014/main" id="{0B407441-FF6E-731E-374D-ADE3C49A70FE}"/>
              </a:ext>
            </a:extLst>
          </p:cNvPr>
          <p:cNvSpPr/>
          <p:nvPr/>
        </p:nvSpPr>
        <p:spPr>
          <a:xfrm>
            <a:off x="152902" y="832818"/>
            <a:ext cx="477847" cy="203951"/>
          </a:xfrm>
          <a:custGeom>
            <a:avLst/>
            <a:gdLst/>
            <a:ahLst/>
            <a:cxnLst/>
            <a:rect l="l" t="t" r="r" b="b"/>
            <a:pathLst>
              <a:path w="2876" h="1203" extrusionOk="0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rgbClr val="FFFFFF">
              <a:alpha val="49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427;p69">
            <a:extLst>
              <a:ext uri="{FF2B5EF4-FFF2-40B4-BE49-F238E27FC236}">
                <a16:creationId xmlns:a16="http://schemas.microsoft.com/office/drawing/2014/main" id="{228C2E8B-A45D-EA1B-2EF4-6851EAC8BCA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99" y="320825"/>
            <a:ext cx="584685" cy="4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421;p69">
            <a:extLst>
              <a:ext uri="{FF2B5EF4-FFF2-40B4-BE49-F238E27FC236}">
                <a16:creationId xmlns:a16="http://schemas.microsoft.com/office/drawing/2014/main" id="{F81B50CF-4FB5-CC92-EF37-71A32CAB6174}"/>
              </a:ext>
            </a:extLst>
          </p:cNvPr>
          <p:cNvSpPr/>
          <p:nvPr/>
        </p:nvSpPr>
        <p:spPr>
          <a:xfrm>
            <a:off x="220442" y="339068"/>
            <a:ext cx="293325" cy="136345"/>
          </a:xfrm>
          <a:custGeom>
            <a:avLst/>
            <a:gdLst/>
            <a:ahLst/>
            <a:cxnLst/>
            <a:rect l="l" t="t" r="r" b="b"/>
            <a:pathLst>
              <a:path w="2644" h="1229" extrusionOk="0">
                <a:moveTo>
                  <a:pt x="888" y="0"/>
                </a:moveTo>
                <a:cubicBezTo>
                  <a:pt x="798" y="0"/>
                  <a:pt x="706" y="25"/>
                  <a:pt x="633" y="77"/>
                </a:cubicBezTo>
                <a:cubicBezTo>
                  <a:pt x="428" y="223"/>
                  <a:pt x="300" y="676"/>
                  <a:pt x="462" y="882"/>
                </a:cubicBezTo>
                <a:cubicBezTo>
                  <a:pt x="368" y="890"/>
                  <a:pt x="283" y="899"/>
                  <a:pt x="197" y="924"/>
                </a:cubicBezTo>
                <a:cubicBezTo>
                  <a:pt x="146" y="933"/>
                  <a:pt x="77" y="967"/>
                  <a:pt x="43" y="1010"/>
                </a:cubicBezTo>
                <a:cubicBezTo>
                  <a:pt x="0" y="1061"/>
                  <a:pt x="0" y="1138"/>
                  <a:pt x="60" y="1164"/>
                </a:cubicBezTo>
                <a:cubicBezTo>
                  <a:pt x="86" y="1172"/>
                  <a:pt x="112" y="1189"/>
                  <a:pt x="146" y="1189"/>
                </a:cubicBezTo>
                <a:cubicBezTo>
                  <a:pt x="467" y="1215"/>
                  <a:pt x="789" y="1228"/>
                  <a:pt x="1112" y="1228"/>
                </a:cubicBezTo>
                <a:cubicBezTo>
                  <a:pt x="1547" y="1228"/>
                  <a:pt x="1984" y="1204"/>
                  <a:pt x="2421" y="1155"/>
                </a:cubicBezTo>
                <a:cubicBezTo>
                  <a:pt x="2481" y="1147"/>
                  <a:pt x="2550" y="1130"/>
                  <a:pt x="2592" y="1087"/>
                </a:cubicBezTo>
                <a:cubicBezTo>
                  <a:pt x="2644" y="1035"/>
                  <a:pt x="2644" y="950"/>
                  <a:pt x="2601" y="890"/>
                </a:cubicBezTo>
                <a:cubicBezTo>
                  <a:pt x="2558" y="822"/>
                  <a:pt x="2498" y="779"/>
                  <a:pt x="2430" y="762"/>
                </a:cubicBezTo>
                <a:cubicBezTo>
                  <a:pt x="2347" y="724"/>
                  <a:pt x="2260" y="707"/>
                  <a:pt x="2173" y="707"/>
                </a:cubicBezTo>
                <a:cubicBezTo>
                  <a:pt x="2080" y="707"/>
                  <a:pt x="1988" y="727"/>
                  <a:pt x="1899" y="762"/>
                </a:cubicBezTo>
                <a:cubicBezTo>
                  <a:pt x="1849" y="515"/>
                  <a:pt x="1620" y="361"/>
                  <a:pt x="1385" y="361"/>
                </a:cubicBezTo>
                <a:cubicBezTo>
                  <a:pt x="1343" y="361"/>
                  <a:pt x="1300" y="366"/>
                  <a:pt x="1258" y="377"/>
                </a:cubicBezTo>
                <a:cubicBezTo>
                  <a:pt x="1300" y="133"/>
                  <a:pt x="1097" y="0"/>
                  <a:pt x="888" y="0"/>
                </a:cubicBezTo>
                <a:close/>
              </a:path>
            </a:pathLst>
          </a:custGeom>
          <a:solidFill>
            <a:srgbClr val="FFFFFF">
              <a:alpha val="49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1AE44A-7F7E-B590-51B8-E0C9A2B36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25" y="934793"/>
            <a:ext cx="365792" cy="1402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2ED88A-7393-520E-0991-34BEFE3F6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091" y="538587"/>
            <a:ext cx="481626" cy="438950"/>
          </a:xfrm>
          <a:prstGeom prst="rect">
            <a:avLst/>
          </a:prstGeom>
        </p:spPr>
      </p:pic>
      <p:pic>
        <p:nvPicPr>
          <p:cNvPr id="13" name="Google Shape;1430;p69">
            <a:extLst>
              <a:ext uri="{FF2B5EF4-FFF2-40B4-BE49-F238E27FC236}">
                <a16:creationId xmlns:a16="http://schemas.microsoft.com/office/drawing/2014/main" id="{3F5CA713-3FD5-785D-D7A7-17AB72A4AD8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641" y="794988"/>
            <a:ext cx="293325" cy="17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10;p69">
            <a:extLst>
              <a:ext uri="{FF2B5EF4-FFF2-40B4-BE49-F238E27FC236}">
                <a16:creationId xmlns:a16="http://schemas.microsoft.com/office/drawing/2014/main" id="{6AD9F08F-30B7-791C-C09A-4D1E268240F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35408"/>
          <a:stretch/>
        </p:blipFill>
        <p:spPr>
          <a:xfrm>
            <a:off x="7011250" y="1047750"/>
            <a:ext cx="2208949" cy="40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431;p69">
            <a:extLst>
              <a:ext uri="{FF2B5EF4-FFF2-40B4-BE49-F238E27FC236}">
                <a16:creationId xmlns:a16="http://schemas.microsoft.com/office/drawing/2014/main" id="{D83458C1-3355-3C32-27E3-3960E3BFBAE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r="19445" b="51052"/>
          <a:stretch/>
        </p:blipFill>
        <p:spPr>
          <a:xfrm>
            <a:off x="4625075" y="4553875"/>
            <a:ext cx="4595126" cy="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432;p69">
            <a:extLst>
              <a:ext uri="{FF2B5EF4-FFF2-40B4-BE49-F238E27FC236}">
                <a16:creationId xmlns:a16="http://schemas.microsoft.com/office/drawing/2014/main" id="{9B2C9561-9B11-6F99-A849-3C4BF3EF467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709331">
            <a:off x="4458174" y="4559481"/>
            <a:ext cx="990631" cy="92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378;p68">
            <a:extLst>
              <a:ext uri="{FF2B5EF4-FFF2-40B4-BE49-F238E27FC236}">
                <a16:creationId xmlns:a16="http://schemas.microsoft.com/office/drawing/2014/main" id="{D6F44AAF-BD21-9724-5166-781ADC712AB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57477" y="397686"/>
            <a:ext cx="1085212" cy="98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424;p69">
            <a:extLst>
              <a:ext uri="{FF2B5EF4-FFF2-40B4-BE49-F238E27FC236}">
                <a16:creationId xmlns:a16="http://schemas.microsoft.com/office/drawing/2014/main" id="{36B7CA3D-7D0A-E787-84C4-966338BD123C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t="15711"/>
          <a:stretch/>
        </p:blipFill>
        <p:spPr>
          <a:xfrm>
            <a:off x="6144061" y="-169612"/>
            <a:ext cx="2995177" cy="8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462;p71">
            <a:extLst>
              <a:ext uri="{FF2B5EF4-FFF2-40B4-BE49-F238E27FC236}">
                <a16:creationId xmlns:a16="http://schemas.microsoft.com/office/drawing/2014/main" id="{69CF2F62-68FD-9E07-4942-CA370D64856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-1214" r="59510" b="15664"/>
          <a:stretch/>
        </p:blipFill>
        <p:spPr>
          <a:xfrm rot="16200000">
            <a:off x="6768123" y="-1064024"/>
            <a:ext cx="1384674" cy="344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460;p71">
            <a:extLst>
              <a:ext uri="{FF2B5EF4-FFF2-40B4-BE49-F238E27FC236}">
                <a16:creationId xmlns:a16="http://schemas.microsoft.com/office/drawing/2014/main" id="{795DFEF4-DA76-142D-3108-E6CD5CE382D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59963" y="-369213"/>
            <a:ext cx="2941624" cy="13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39;p38">
            <a:extLst>
              <a:ext uri="{FF2B5EF4-FFF2-40B4-BE49-F238E27FC236}">
                <a16:creationId xmlns:a16="http://schemas.microsoft.com/office/drawing/2014/main" id="{86130F7F-1F07-C5CD-7366-E672DEA193B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10799995">
            <a:off x="-135389" y="3430393"/>
            <a:ext cx="2406952" cy="189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598;p40">
            <a:extLst>
              <a:ext uri="{FF2B5EF4-FFF2-40B4-BE49-F238E27FC236}">
                <a16:creationId xmlns:a16="http://schemas.microsoft.com/office/drawing/2014/main" id="{22643AA2-E9CF-D537-040F-525C03430F50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0660528">
            <a:off x="1066018" y="3715894"/>
            <a:ext cx="1141074" cy="135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557;p38">
            <a:extLst>
              <a:ext uri="{FF2B5EF4-FFF2-40B4-BE49-F238E27FC236}">
                <a16:creationId xmlns:a16="http://schemas.microsoft.com/office/drawing/2014/main" id="{C8F4D4AA-A63B-7314-8D9A-D94F444437F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819611">
            <a:off x="1054124" y="4069961"/>
            <a:ext cx="1520000" cy="119724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E5DD784-EA04-4209-92CB-ADD85A01F43A}"/>
              </a:ext>
            </a:extLst>
          </p:cNvPr>
          <p:cNvSpPr txBox="1"/>
          <p:nvPr/>
        </p:nvSpPr>
        <p:spPr>
          <a:xfrm>
            <a:off x="1891517" y="1704228"/>
            <a:ext cx="5107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B786"/>
              </a:buClr>
              <a:buSzPts val="11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2443F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Do you have any questions?</a:t>
            </a:r>
          </a:p>
        </p:txBody>
      </p:sp>
      <p:sp>
        <p:nvSpPr>
          <p:cNvPr id="2" name="Google Shape;1023;p57">
            <a:extLst>
              <a:ext uri="{FF2B5EF4-FFF2-40B4-BE49-F238E27FC236}">
                <a16:creationId xmlns:a16="http://schemas.microsoft.com/office/drawing/2014/main" id="{B54A6CB3-5601-4F07-301E-655B7175D95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61102" y="4240762"/>
            <a:ext cx="2192700" cy="4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grpSp>
        <p:nvGrpSpPr>
          <p:cNvPr id="3" name="Google Shape;1028;p57">
            <a:extLst>
              <a:ext uri="{FF2B5EF4-FFF2-40B4-BE49-F238E27FC236}">
                <a16:creationId xmlns:a16="http://schemas.microsoft.com/office/drawing/2014/main" id="{0BA8B3BC-0E29-8C62-B33D-95DD43A3F22F}"/>
              </a:ext>
            </a:extLst>
          </p:cNvPr>
          <p:cNvGrpSpPr/>
          <p:nvPr/>
        </p:nvGrpSpPr>
        <p:grpSpPr>
          <a:xfrm>
            <a:off x="728462" y="2046590"/>
            <a:ext cx="1739675" cy="1546620"/>
            <a:chOff x="1168475" y="253275"/>
            <a:chExt cx="448500" cy="448500"/>
          </a:xfrm>
        </p:grpSpPr>
        <p:sp>
          <p:nvSpPr>
            <p:cNvPr id="4" name="Google Shape;1029;p57">
              <a:extLst>
                <a:ext uri="{FF2B5EF4-FFF2-40B4-BE49-F238E27FC236}">
                  <a16:creationId xmlns:a16="http://schemas.microsoft.com/office/drawing/2014/main" id="{124D297A-D805-49CA-58DC-54FDAE9A46D3}"/>
                </a:ext>
              </a:extLst>
            </p:cNvPr>
            <p:cNvSpPr/>
            <p:nvPr/>
          </p:nvSpPr>
          <p:spPr>
            <a:xfrm>
              <a:off x="1168475" y="253275"/>
              <a:ext cx="448500" cy="448500"/>
            </a:xfrm>
            <a:prstGeom prst="ellipse">
              <a:avLst/>
            </a:prstGeom>
            <a:solidFill>
              <a:srgbClr val="FFFFFF">
                <a:alpha val="6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30;p57">
              <a:extLst>
                <a:ext uri="{FF2B5EF4-FFF2-40B4-BE49-F238E27FC236}">
                  <a16:creationId xmlns:a16="http://schemas.microsoft.com/office/drawing/2014/main" id="{A1483EB6-F22E-3DE7-2FA0-74EF92DFA652}"/>
                </a:ext>
              </a:extLst>
            </p:cNvPr>
            <p:cNvSpPr/>
            <p:nvPr/>
          </p:nvSpPr>
          <p:spPr>
            <a:xfrm>
              <a:off x="1195625" y="280425"/>
              <a:ext cx="394200" cy="394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Google Shape;1032;p57">
            <a:extLst>
              <a:ext uri="{FF2B5EF4-FFF2-40B4-BE49-F238E27FC236}">
                <a16:creationId xmlns:a16="http://schemas.microsoft.com/office/drawing/2014/main" id="{C890F458-C607-BE8E-E651-1A0183A2DE03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21288463">
            <a:off x="617999" y="2108722"/>
            <a:ext cx="710812" cy="7010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1038;p57">
            <a:extLst>
              <a:ext uri="{FF2B5EF4-FFF2-40B4-BE49-F238E27FC236}">
                <a16:creationId xmlns:a16="http://schemas.microsoft.com/office/drawing/2014/main" id="{0A050B90-F6B4-B252-20AB-E5ADB3DD80B4}"/>
              </a:ext>
            </a:extLst>
          </p:cNvPr>
          <p:cNvGrpSpPr/>
          <p:nvPr/>
        </p:nvGrpSpPr>
        <p:grpSpPr>
          <a:xfrm>
            <a:off x="2208955" y="3607442"/>
            <a:ext cx="1687635" cy="1546620"/>
            <a:chOff x="1168475" y="253275"/>
            <a:chExt cx="448500" cy="448500"/>
          </a:xfrm>
        </p:grpSpPr>
        <p:sp>
          <p:nvSpPr>
            <p:cNvPr id="27" name="Google Shape;1039;p57">
              <a:extLst>
                <a:ext uri="{FF2B5EF4-FFF2-40B4-BE49-F238E27FC236}">
                  <a16:creationId xmlns:a16="http://schemas.microsoft.com/office/drawing/2014/main" id="{72FE0F89-D186-E5A7-573F-B60FD6402295}"/>
                </a:ext>
              </a:extLst>
            </p:cNvPr>
            <p:cNvSpPr/>
            <p:nvPr/>
          </p:nvSpPr>
          <p:spPr>
            <a:xfrm>
              <a:off x="1168475" y="253275"/>
              <a:ext cx="448500" cy="448500"/>
            </a:xfrm>
            <a:prstGeom prst="ellipse">
              <a:avLst/>
            </a:prstGeom>
            <a:solidFill>
              <a:srgbClr val="FFFFFF">
                <a:alpha val="6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40;p57">
              <a:extLst>
                <a:ext uri="{FF2B5EF4-FFF2-40B4-BE49-F238E27FC236}">
                  <a16:creationId xmlns:a16="http://schemas.microsoft.com/office/drawing/2014/main" id="{CBEC7A9D-4556-29EF-E361-F0EE99FBFD74}"/>
                </a:ext>
              </a:extLst>
            </p:cNvPr>
            <p:cNvSpPr/>
            <p:nvPr/>
          </p:nvSpPr>
          <p:spPr>
            <a:xfrm>
              <a:off x="1195625" y="280425"/>
              <a:ext cx="394200" cy="394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038;p57">
            <a:extLst>
              <a:ext uri="{FF2B5EF4-FFF2-40B4-BE49-F238E27FC236}">
                <a16:creationId xmlns:a16="http://schemas.microsoft.com/office/drawing/2014/main" id="{630E1B43-453D-49FD-7C03-1797002A54B3}"/>
              </a:ext>
            </a:extLst>
          </p:cNvPr>
          <p:cNvGrpSpPr/>
          <p:nvPr/>
        </p:nvGrpSpPr>
        <p:grpSpPr>
          <a:xfrm>
            <a:off x="3563787" y="2048392"/>
            <a:ext cx="1687635" cy="1539812"/>
            <a:chOff x="1168475" y="253275"/>
            <a:chExt cx="448500" cy="448500"/>
          </a:xfrm>
        </p:grpSpPr>
        <p:sp>
          <p:nvSpPr>
            <p:cNvPr id="30" name="Google Shape;1039;p57">
              <a:extLst>
                <a:ext uri="{FF2B5EF4-FFF2-40B4-BE49-F238E27FC236}">
                  <a16:creationId xmlns:a16="http://schemas.microsoft.com/office/drawing/2014/main" id="{F2371A08-4E35-9471-6810-92D1C64F1925}"/>
                </a:ext>
              </a:extLst>
            </p:cNvPr>
            <p:cNvSpPr/>
            <p:nvPr/>
          </p:nvSpPr>
          <p:spPr>
            <a:xfrm>
              <a:off x="1168475" y="253275"/>
              <a:ext cx="448500" cy="448500"/>
            </a:xfrm>
            <a:prstGeom prst="ellipse">
              <a:avLst/>
            </a:prstGeom>
            <a:solidFill>
              <a:srgbClr val="FFFFFF">
                <a:alpha val="6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40;p57">
              <a:extLst>
                <a:ext uri="{FF2B5EF4-FFF2-40B4-BE49-F238E27FC236}">
                  <a16:creationId xmlns:a16="http://schemas.microsoft.com/office/drawing/2014/main" id="{77122961-2C0E-5C67-E609-933F38D4E1F6}"/>
                </a:ext>
              </a:extLst>
            </p:cNvPr>
            <p:cNvSpPr/>
            <p:nvPr/>
          </p:nvSpPr>
          <p:spPr>
            <a:xfrm>
              <a:off x="1195625" y="280425"/>
              <a:ext cx="394200" cy="394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038;p57">
            <a:extLst>
              <a:ext uri="{FF2B5EF4-FFF2-40B4-BE49-F238E27FC236}">
                <a16:creationId xmlns:a16="http://schemas.microsoft.com/office/drawing/2014/main" id="{5C1567A5-D476-D43E-1461-F90E7B4EF898}"/>
              </a:ext>
            </a:extLst>
          </p:cNvPr>
          <p:cNvGrpSpPr/>
          <p:nvPr/>
        </p:nvGrpSpPr>
        <p:grpSpPr>
          <a:xfrm>
            <a:off x="5120668" y="3627000"/>
            <a:ext cx="1687635" cy="1546620"/>
            <a:chOff x="1168475" y="253275"/>
            <a:chExt cx="448500" cy="448500"/>
          </a:xfrm>
        </p:grpSpPr>
        <p:sp>
          <p:nvSpPr>
            <p:cNvPr id="33" name="Google Shape;1039;p57">
              <a:extLst>
                <a:ext uri="{FF2B5EF4-FFF2-40B4-BE49-F238E27FC236}">
                  <a16:creationId xmlns:a16="http://schemas.microsoft.com/office/drawing/2014/main" id="{FB3ABEDA-F826-3910-BBD1-8B4275B48562}"/>
                </a:ext>
              </a:extLst>
            </p:cNvPr>
            <p:cNvSpPr/>
            <p:nvPr/>
          </p:nvSpPr>
          <p:spPr>
            <a:xfrm>
              <a:off x="1168475" y="253275"/>
              <a:ext cx="448500" cy="448500"/>
            </a:xfrm>
            <a:prstGeom prst="ellipse">
              <a:avLst/>
            </a:prstGeom>
            <a:solidFill>
              <a:srgbClr val="FFFFFF">
                <a:alpha val="6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0;p57">
              <a:extLst>
                <a:ext uri="{FF2B5EF4-FFF2-40B4-BE49-F238E27FC236}">
                  <a16:creationId xmlns:a16="http://schemas.microsoft.com/office/drawing/2014/main" id="{92B894EC-BACF-DF73-6058-C9D08F3619BF}"/>
                </a:ext>
              </a:extLst>
            </p:cNvPr>
            <p:cNvSpPr/>
            <p:nvPr/>
          </p:nvSpPr>
          <p:spPr>
            <a:xfrm>
              <a:off x="1195625" y="280425"/>
              <a:ext cx="394200" cy="394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038;p57">
            <a:extLst>
              <a:ext uri="{FF2B5EF4-FFF2-40B4-BE49-F238E27FC236}">
                <a16:creationId xmlns:a16="http://schemas.microsoft.com/office/drawing/2014/main" id="{B895C1BA-9994-195B-151B-CE78BB955204}"/>
              </a:ext>
            </a:extLst>
          </p:cNvPr>
          <p:cNvGrpSpPr/>
          <p:nvPr/>
        </p:nvGrpSpPr>
        <p:grpSpPr>
          <a:xfrm>
            <a:off x="6503124" y="2007876"/>
            <a:ext cx="1687635" cy="1539812"/>
            <a:chOff x="1168475" y="253275"/>
            <a:chExt cx="448500" cy="448500"/>
          </a:xfrm>
        </p:grpSpPr>
        <p:sp>
          <p:nvSpPr>
            <p:cNvPr id="36" name="Google Shape;1039;p57">
              <a:extLst>
                <a:ext uri="{FF2B5EF4-FFF2-40B4-BE49-F238E27FC236}">
                  <a16:creationId xmlns:a16="http://schemas.microsoft.com/office/drawing/2014/main" id="{B40461B7-C9A9-B66B-5394-FB35648972FA}"/>
                </a:ext>
              </a:extLst>
            </p:cNvPr>
            <p:cNvSpPr/>
            <p:nvPr/>
          </p:nvSpPr>
          <p:spPr>
            <a:xfrm>
              <a:off x="1168475" y="253275"/>
              <a:ext cx="448500" cy="448500"/>
            </a:xfrm>
            <a:prstGeom prst="ellipse">
              <a:avLst/>
            </a:prstGeom>
            <a:solidFill>
              <a:srgbClr val="FFFFFF">
                <a:alpha val="6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0;p57">
              <a:extLst>
                <a:ext uri="{FF2B5EF4-FFF2-40B4-BE49-F238E27FC236}">
                  <a16:creationId xmlns:a16="http://schemas.microsoft.com/office/drawing/2014/main" id="{A40AE412-12B0-41A0-D6EF-7B9FDB0E68A7}"/>
                </a:ext>
              </a:extLst>
            </p:cNvPr>
            <p:cNvSpPr/>
            <p:nvPr/>
          </p:nvSpPr>
          <p:spPr>
            <a:xfrm>
              <a:off x="1195625" y="280425"/>
              <a:ext cx="394200" cy="394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BAB4508D-29E8-F2EE-F12B-C2D97A9275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1376" y="3603925"/>
            <a:ext cx="798645" cy="79254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CF5EA73-F40D-C7F8-1C95-D8ED92C19803}"/>
              </a:ext>
            </a:extLst>
          </p:cNvPr>
          <p:cNvSpPr txBox="1"/>
          <p:nvPr/>
        </p:nvSpPr>
        <p:spPr>
          <a:xfrm>
            <a:off x="2421130" y="3964171"/>
            <a:ext cx="120187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42443F"/>
                </a:solidFill>
                <a:effectLst/>
                <a:uLnTx/>
                <a:uFill>
                  <a:noFill/>
                </a:uFill>
                <a:latin typeface="Permanent Marker"/>
                <a:ea typeface="Permanent Marker"/>
                <a:cs typeface="Permanent Marker"/>
                <a:sym typeface="Permanent Marker"/>
              </a:rPr>
              <a:t>L</a:t>
            </a:r>
            <a:r>
              <a:rPr lang="en-IN" sz="1300" dirty="0">
                <a:solidFill>
                  <a:srgbClr val="42443F"/>
                </a:solidFill>
                <a:uFill>
                  <a:noFill/>
                </a:uFill>
                <a:latin typeface="Permanent Marker"/>
                <a:ea typeface="Permanent Marker"/>
                <a:cs typeface="Permanent Marker"/>
                <a:sym typeface="Permanent Marker"/>
              </a:rPr>
              <a:t>oveleen Kour</a:t>
            </a:r>
            <a:endParaRPr kumimoji="0" lang="en-IN" sz="1300" b="0" i="0" u="none" strike="noStrike" kern="0" cap="none" spc="0" normalizeH="0" baseline="0" noProof="0" dirty="0">
              <a:ln>
                <a:noFill/>
              </a:ln>
              <a:solidFill>
                <a:srgbClr val="42443F"/>
              </a:solidFill>
              <a:effectLst/>
              <a:uLnTx/>
              <a:uFill>
                <a:noFill/>
              </a:u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rgbClr val="42443F"/>
                </a:solidFill>
                <a:effectLst/>
                <a:uLnTx/>
                <a:uFill>
                  <a:noFill/>
                </a:uFill>
                <a:latin typeface="Permanent Marker"/>
                <a:ea typeface="Permanent Marker"/>
                <a:cs typeface="Permanent Marker"/>
                <a:sym typeface="Permanent Marker"/>
              </a:rPr>
              <a:t>b.tech. biotech.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1000" dirty="0">
                <a:solidFill>
                  <a:srgbClr val="42443F"/>
                </a:solidFill>
                <a:uFill>
                  <a:noFill/>
                </a:uFill>
                <a:latin typeface="Permanent Marker"/>
                <a:ea typeface="Permanent Marker"/>
                <a:cs typeface="Permanent Marker"/>
                <a:sym typeface="Permanent Marker"/>
              </a:rPr>
              <a:t>MRIIRS</a:t>
            </a:r>
            <a:endParaRPr kumimoji="0" lang="en-IN" sz="1000" b="0" i="0" u="none" strike="noStrike" kern="0" cap="none" spc="0" normalizeH="0" baseline="0" noProof="0" dirty="0">
              <a:ln>
                <a:noFill/>
              </a:ln>
              <a:solidFill>
                <a:srgbClr val="42443F"/>
              </a:solidFill>
              <a:effectLst/>
              <a:uLnTx/>
              <a:uFillTx/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11AE0-18FF-F02C-1CB5-598F2BDC3CD8}"/>
              </a:ext>
            </a:extLst>
          </p:cNvPr>
          <p:cNvSpPr txBox="1"/>
          <p:nvPr/>
        </p:nvSpPr>
        <p:spPr>
          <a:xfrm>
            <a:off x="5344504" y="4000200"/>
            <a:ext cx="123996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300" dirty="0">
                <a:solidFill>
                  <a:srgbClr val="42443F"/>
                </a:solidFill>
                <a:uFill>
                  <a:noFill/>
                </a:uFill>
                <a:latin typeface="Permanent Marker"/>
                <a:ea typeface="Permanent Marker"/>
                <a:cs typeface="Permanent Marker"/>
                <a:sym typeface="Permanent Marker"/>
              </a:rPr>
              <a:t>Vanshika Verma</a:t>
            </a:r>
            <a:endParaRPr kumimoji="0" lang="en-IN" sz="1300" b="0" i="0" u="none" strike="noStrike" kern="0" cap="none" spc="0" normalizeH="0" baseline="0" noProof="0" dirty="0">
              <a:ln>
                <a:noFill/>
              </a:ln>
              <a:solidFill>
                <a:srgbClr val="42443F"/>
              </a:solidFill>
              <a:effectLst/>
              <a:uLnTx/>
              <a:uFill>
                <a:noFill/>
              </a:u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rgbClr val="42443F"/>
                </a:solidFill>
                <a:effectLst/>
                <a:uLnTx/>
                <a:uFill>
                  <a:noFill/>
                </a:uFill>
                <a:latin typeface="Permanent Marker"/>
                <a:ea typeface="Permanent Marker"/>
                <a:cs typeface="Permanent Marker"/>
                <a:sym typeface="Permanent Marker"/>
              </a:rPr>
              <a:t>b.tech. biotech.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rgbClr val="42443F"/>
                </a:solidFill>
                <a:effectLst/>
                <a:uLnTx/>
                <a:uFill>
                  <a:noFill/>
                </a:uFill>
                <a:latin typeface="Permanent Marker"/>
                <a:ea typeface="Permanent Marker"/>
                <a:cs typeface="Permanent Marker"/>
                <a:sym typeface="Permanent Marker"/>
              </a:rPr>
              <a:t>MRIIRS</a:t>
            </a:r>
            <a:endParaRPr kumimoji="0" lang="en-IN" sz="1000" b="0" i="0" u="none" strike="noStrike" kern="0" cap="none" spc="0" normalizeH="0" baseline="0" noProof="0" dirty="0">
              <a:ln>
                <a:noFill/>
              </a:ln>
              <a:solidFill>
                <a:srgbClr val="42443F"/>
              </a:solidFill>
              <a:effectLst/>
              <a:uLnTx/>
              <a:uFillTx/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9DC560-26C6-AF17-218C-E6DF1E2C5DA4}"/>
              </a:ext>
            </a:extLst>
          </p:cNvPr>
          <p:cNvSpPr txBox="1"/>
          <p:nvPr/>
        </p:nvSpPr>
        <p:spPr>
          <a:xfrm>
            <a:off x="6740578" y="2452361"/>
            <a:ext cx="134802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300" dirty="0">
                <a:solidFill>
                  <a:srgbClr val="42443F"/>
                </a:solidFill>
                <a:uFill>
                  <a:noFill/>
                </a:uFill>
                <a:latin typeface="Permanent Marker"/>
                <a:ea typeface="Permanent Marker"/>
                <a:cs typeface="Permanent Marker"/>
                <a:sym typeface="Permanent Marker"/>
              </a:rPr>
              <a:t>Navya Gupta </a:t>
            </a:r>
            <a:endParaRPr kumimoji="0" lang="en-IN" sz="1300" b="0" i="0" u="none" strike="noStrike" kern="0" cap="none" spc="0" normalizeH="0" baseline="0" noProof="0" dirty="0">
              <a:ln>
                <a:noFill/>
              </a:ln>
              <a:solidFill>
                <a:srgbClr val="42443F"/>
              </a:solidFill>
              <a:effectLst/>
              <a:uLnTx/>
              <a:uFill>
                <a:noFill/>
              </a:u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rgbClr val="42443F"/>
                </a:solidFill>
                <a:effectLst/>
                <a:uLnTx/>
                <a:uFill>
                  <a:noFill/>
                </a:uFill>
                <a:latin typeface="Permanent Marker"/>
                <a:ea typeface="Permanent Marker"/>
                <a:cs typeface="Permanent Marker"/>
                <a:sym typeface="Permanent Marker"/>
              </a:rPr>
              <a:t>M.Sc. biotech.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rgbClr val="42443F"/>
                </a:solidFill>
                <a:effectLst/>
                <a:uLnTx/>
                <a:uFill>
                  <a:noFill/>
                </a:uFill>
                <a:latin typeface="Permanent Marker"/>
                <a:ea typeface="Permanent Marker"/>
                <a:cs typeface="Permanent Marker"/>
                <a:sym typeface="Permanent Marker"/>
              </a:rPr>
              <a:t>MRIIRS</a:t>
            </a:r>
            <a:endParaRPr kumimoji="0" lang="en-IN" sz="1000" b="0" i="0" u="none" strike="noStrike" kern="0" cap="none" spc="0" normalizeH="0" baseline="0" noProof="0" dirty="0">
              <a:ln>
                <a:noFill/>
              </a:ln>
              <a:solidFill>
                <a:srgbClr val="42443F"/>
              </a:solidFill>
              <a:effectLst/>
              <a:uLnTx/>
              <a:uFillTx/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32A070-18F4-6D4C-0DC1-6E7FBE8EFE9E}"/>
              </a:ext>
            </a:extLst>
          </p:cNvPr>
          <p:cNvSpPr txBox="1"/>
          <p:nvPr/>
        </p:nvSpPr>
        <p:spPr>
          <a:xfrm>
            <a:off x="912445" y="2337995"/>
            <a:ext cx="1413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300" dirty="0">
                <a:solidFill>
                  <a:srgbClr val="42443F"/>
                </a:solidFill>
                <a:uFill>
                  <a:noFill/>
                </a:uFill>
                <a:latin typeface="Permanent Marker"/>
                <a:ea typeface="Permanent Marker"/>
                <a:cs typeface="Permanent Marker"/>
                <a:sym typeface="Permanent Marker"/>
              </a:rPr>
              <a:t>Pratibha </a:t>
            </a:r>
            <a:r>
              <a:rPr lang="en-US" sz="1300" dirty="0" err="1">
                <a:solidFill>
                  <a:srgbClr val="42443F"/>
                </a:solidFill>
                <a:uFill>
                  <a:noFill/>
                </a:uFill>
                <a:latin typeface="Permanent Marker"/>
                <a:ea typeface="Permanent Marker"/>
                <a:cs typeface="Permanent Marker"/>
                <a:sym typeface="Permanent Marker"/>
              </a:rPr>
              <a:t>Chaurasia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42443F"/>
              </a:solidFill>
              <a:effectLst/>
              <a:uLnTx/>
              <a:uFill>
                <a:noFill/>
              </a:u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 dirty="0">
                <a:solidFill>
                  <a:srgbClr val="42443F"/>
                </a:solidFill>
                <a:uFill>
                  <a:noFill/>
                </a:uFill>
                <a:latin typeface="Permanent Marker"/>
                <a:ea typeface="Permanent Marker"/>
                <a:cs typeface="Permanent Marker"/>
                <a:sym typeface="Permanent Marker"/>
              </a:rPr>
              <a:t>IGIB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2443F"/>
                </a:solidFill>
                <a:effectLst/>
                <a:uLnTx/>
                <a:uFill>
                  <a:noFill/>
                </a:uFill>
                <a:latin typeface="Permanent Marker"/>
                <a:ea typeface="Permanent Marker"/>
                <a:cs typeface="Permanent Marker"/>
                <a:sym typeface="Permanent Marker"/>
              </a:rPr>
              <a:t> </a:t>
            </a:r>
            <a:endParaRPr kumimoji="0" lang="en-IN" sz="1000" b="0" i="0" u="none" strike="noStrike" kern="0" cap="none" spc="0" normalizeH="0" baseline="0" noProof="0" dirty="0">
              <a:ln>
                <a:noFill/>
              </a:ln>
              <a:solidFill>
                <a:srgbClr val="42443F"/>
              </a:solidFill>
              <a:effectLst/>
              <a:uLnTx/>
              <a:uFill>
                <a:noFill/>
              </a:u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D25D5F-C7D4-ABAA-AA2D-7B9B6EB3EB25}"/>
              </a:ext>
            </a:extLst>
          </p:cNvPr>
          <p:cNvSpPr txBox="1"/>
          <p:nvPr/>
        </p:nvSpPr>
        <p:spPr>
          <a:xfrm>
            <a:off x="3762234" y="2452361"/>
            <a:ext cx="134802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300" dirty="0">
                <a:solidFill>
                  <a:srgbClr val="42443F"/>
                </a:solidFill>
                <a:uFill>
                  <a:noFill/>
                </a:uFill>
                <a:latin typeface="Permanent Marker"/>
                <a:ea typeface="Permanent Marker"/>
                <a:cs typeface="Permanent Marker"/>
                <a:sym typeface="Permanent Marker"/>
              </a:rPr>
              <a:t>Surabhi Seth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42443F"/>
              </a:solidFill>
              <a:effectLst/>
              <a:uLnTx/>
              <a:uFill>
                <a:noFill/>
              </a:u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2443F"/>
                </a:solidFill>
                <a:effectLst/>
                <a:uLnTx/>
                <a:uFill>
                  <a:noFill/>
                </a:uFill>
                <a:latin typeface="Permanent Marker"/>
                <a:ea typeface="Permanent Marker"/>
                <a:cs typeface="Permanent Marker"/>
                <a:sym typeface="Permanent Marker"/>
              </a:rPr>
              <a:t>IGIB </a:t>
            </a:r>
            <a:endParaRPr kumimoji="0" lang="en-IN" sz="1000" b="0" i="0" u="none" strike="noStrike" kern="0" cap="none" spc="0" normalizeH="0" baseline="0" noProof="0" dirty="0">
              <a:ln>
                <a:noFill/>
              </a:ln>
              <a:solidFill>
                <a:srgbClr val="42443F"/>
              </a:solidFill>
              <a:effectLst/>
              <a:uLnTx/>
              <a:uFill>
                <a:noFill/>
              </a:u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DD5931D-457A-A765-6B89-73C9065E94A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13508" y="2021777"/>
            <a:ext cx="585267" cy="4328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9DDE644-E81C-34FE-1A2A-2902A096A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09845">
            <a:off x="6511039" y="2105939"/>
            <a:ext cx="481626" cy="43895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4A38309-AB03-0FFD-C2DB-1E767A27E8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38274" y="2575334"/>
            <a:ext cx="798645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98757"/>
      </p:ext>
    </p:extLst>
  </p:cSld>
  <p:clrMapOvr>
    <a:masterClrMapping/>
  </p:clrMapOvr>
</p:sld>
</file>

<file path=ppt/theme/theme1.xml><?xml version="1.0" encoding="utf-8"?>
<a:theme xmlns:a="http://schemas.openxmlformats.org/drawingml/2006/main" name="National Wildlife Day by Slidesgo">
  <a:themeElements>
    <a:clrScheme name="Simple Light">
      <a:dk1>
        <a:srgbClr val="42443F"/>
      </a:dk1>
      <a:lt1>
        <a:srgbClr val="9BB786"/>
      </a:lt1>
      <a:dk2>
        <a:srgbClr val="B5C999"/>
      </a:dk2>
      <a:lt2>
        <a:srgbClr val="8A9B70"/>
      </a:lt2>
      <a:accent1>
        <a:srgbClr val="8C6646"/>
      </a:accent1>
      <a:accent2>
        <a:srgbClr val="C6905C"/>
      </a:accent2>
      <a:accent3>
        <a:srgbClr val="EFA365"/>
      </a:accent3>
      <a:accent4>
        <a:srgbClr val="F9C19B"/>
      </a:accent4>
      <a:accent5>
        <a:srgbClr val="C4B8A1"/>
      </a:accent5>
      <a:accent6>
        <a:srgbClr val="FFFFFF"/>
      </a:accent6>
      <a:hlink>
        <a:srgbClr val="4244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309</Words>
  <Application>Microsoft Office PowerPoint</Application>
  <PresentationFormat>On-screen Show (16:9)</PresentationFormat>
  <Paragraphs>64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Permanent Marker</vt:lpstr>
      <vt:lpstr>Assistant</vt:lpstr>
      <vt:lpstr>National Wildlife Day by Slidesgo</vt:lpstr>
      <vt:lpstr>climate</vt:lpstr>
      <vt:lpstr>What is actually happening?</vt:lpstr>
      <vt:lpstr>PowerPoint Presentation</vt:lpstr>
      <vt:lpstr>Word Cloud</vt:lpstr>
      <vt:lpstr>Knowledge Graph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surabhiseth</dc:creator>
  <cp:lastModifiedBy>Surabhi Seth</cp:lastModifiedBy>
  <cp:revision>7</cp:revision>
  <dcterms:modified xsi:type="dcterms:W3CDTF">2024-02-27T08:39:09Z</dcterms:modified>
</cp:coreProperties>
</file>